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7.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8.xml" ContentType="application/vnd.openxmlformats-officedocument.presentationml.tags+xml"/>
  <Override PartName="/ppt/notesSlides/notesSlide52.xml" ContentType="application/vnd.openxmlformats-officedocument.presentationml.notesSlide+xml"/>
  <Override PartName="/ppt/tags/tag19.xml" ContentType="application/vnd.openxmlformats-officedocument.presentationml.tags+xml"/>
  <Override PartName="/ppt/notesSlides/notesSlide53.xml" ContentType="application/vnd.openxmlformats-officedocument.presentationml.notesSlide+xml"/>
  <Override PartName="/ppt/tags/tag20.xml" ContentType="application/vnd.openxmlformats-officedocument.presentationml.tags+xml"/>
  <Override PartName="/ppt/notesSlides/notesSlide54.xml" ContentType="application/vnd.openxmlformats-officedocument.presentationml.notesSlide+xml"/>
  <Override PartName="/ppt/tags/tag21.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9"/>
  </p:notesMasterIdLst>
  <p:sldIdLst>
    <p:sldId id="513" r:id="rId2"/>
    <p:sldId id="1208" r:id="rId3"/>
    <p:sldId id="1209" r:id="rId4"/>
    <p:sldId id="1210" r:id="rId5"/>
    <p:sldId id="1211" r:id="rId6"/>
    <p:sldId id="1212" r:id="rId7"/>
    <p:sldId id="1213" r:id="rId8"/>
    <p:sldId id="1214" r:id="rId9"/>
    <p:sldId id="1216" r:id="rId10"/>
    <p:sldId id="1215" r:id="rId11"/>
    <p:sldId id="759" r:id="rId12"/>
    <p:sldId id="1108" r:id="rId13"/>
    <p:sldId id="1169" r:id="rId14"/>
    <p:sldId id="1170" r:id="rId15"/>
    <p:sldId id="1171" r:id="rId16"/>
    <p:sldId id="1172" r:id="rId17"/>
    <p:sldId id="1173" r:id="rId18"/>
    <p:sldId id="1174" r:id="rId19"/>
    <p:sldId id="1175" r:id="rId20"/>
    <p:sldId id="1176" r:id="rId21"/>
    <p:sldId id="1177" r:id="rId22"/>
    <p:sldId id="1178" r:id="rId23"/>
    <p:sldId id="1179" r:id="rId24"/>
    <p:sldId id="1180" r:id="rId25"/>
    <p:sldId id="1181" r:id="rId26"/>
    <p:sldId id="1182" r:id="rId27"/>
    <p:sldId id="1183" r:id="rId28"/>
    <p:sldId id="1184" r:id="rId29"/>
    <p:sldId id="1185" r:id="rId30"/>
    <p:sldId id="1186" r:id="rId31"/>
    <p:sldId id="1056" r:id="rId32"/>
    <p:sldId id="1187" r:id="rId33"/>
    <p:sldId id="1188" r:id="rId34"/>
    <p:sldId id="1103" r:id="rId35"/>
    <p:sldId id="1189" r:id="rId36"/>
    <p:sldId id="1190" r:id="rId37"/>
    <p:sldId id="1191" r:id="rId38"/>
    <p:sldId id="1192" r:id="rId39"/>
    <p:sldId id="1193" r:id="rId40"/>
    <p:sldId id="1104" r:id="rId41"/>
    <p:sldId id="1194" r:id="rId42"/>
    <p:sldId id="1195" r:id="rId43"/>
    <p:sldId id="1196" r:id="rId44"/>
    <p:sldId id="1197" r:id="rId45"/>
    <p:sldId id="1198" r:id="rId46"/>
    <p:sldId id="1139" r:id="rId47"/>
    <p:sldId id="1199" r:id="rId48"/>
    <p:sldId id="1200" r:id="rId49"/>
    <p:sldId id="1201" r:id="rId50"/>
    <p:sldId id="1203" r:id="rId51"/>
    <p:sldId id="957" r:id="rId52"/>
    <p:sldId id="1205" r:id="rId53"/>
    <p:sldId id="1206" r:id="rId54"/>
    <p:sldId id="1138" r:id="rId55"/>
    <p:sldId id="1207" r:id="rId56"/>
    <p:sldId id="1217" r:id="rId57"/>
    <p:sldId id="291" r:id="rId58"/>
  </p:sldIdLst>
  <p:sldSz cx="9144000" cy="5143500" type="screen16x9"/>
  <p:notesSz cx="6858000" cy="9144000"/>
  <p:custDataLst>
    <p:tags r:id="rId6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84401" autoAdjust="0"/>
  </p:normalViewPr>
  <p:slideViewPr>
    <p:cSldViewPr snapToGrid="0" showGuides="1">
      <p:cViewPr varScale="1">
        <p:scale>
          <a:sx n="99" d="100"/>
          <a:sy n="99" d="100"/>
        </p:scale>
        <p:origin x="-826" y="-7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dirty="0"/>
              <a:t>Programme de L’Académie des Réseaux de Cisco</a:t>
            </a:r>
          </a:p>
          <a:p>
            <a:pPr rtl="0"/>
            <a:r>
              <a:rPr lang="fr-FR" dirty="0" smtClean="0">
                <a:solidFill>
                  <a:schemeClr val="accent5">
                    <a:lumMod val="40000"/>
                    <a:lumOff val="60000"/>
                  </a:schemeClr>
                </a:solidFill>
              </a:rPr>
              <a:t>Notions de base sur la commutation, le routage et le sans fil v7.0 (SRWE)</a:t>
            </a:r>
          </a:p>
          <a:p>
            <a:pPr rtl="0">
              <a:buFontTx/>
              <a:buNone/>
            </a:pPr>
            <a:r>
              <a:rPr lang="fr-FR" dirty="0" smtClean="0">
                <a:solidFill>
                  <a:schemeClr val="accent5">
                    <a:lumMod val="40000"/>
                    <a:lumOff val="60000"/>
                  </a:schemeClr>
                </a:solidFill>
              </a:rPr>
              <a:t>Module </a:t>
            </a:r>
            <a:r>
              <a:rPr lang="fr-FR" dirty="0">
                <a:solidFill>
                  <a:schemeClr val="accent5">
                    <a:lumMod val="40000"/>
                    <a:lumOff val="60000"/>
                  </a:schemeClr>
                </a:solidFill>
              </a:rPr>
              <a:t>11 : Configuration de la sécurité du commutateur</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11.1.1 - Ports sécurisés non utilisés</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11.1.2 - Atténuer les attaques de table d'adresses MAC</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397504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oeuvre la sécurité des ports</a:t>
            </a:r>
          </a:p>
          <a:p>
            <a:pPr rtl="0"/>
            <a:r>
              <a:rPr lang="fr-FR"/>
              <a:t>11.1.3 –Activez la sécurité des ports</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1769880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oeuvre la sécurité des ports</a:t>
            </a:r>
          </a:p>
          <a:p>
            <a:pPr rtl="0"/>
            <a:r>
              <a:rPr lang="fr-FR"/>
              <a:t>11.1.3 –Activer la sécurité des ports (Suite)</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242357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oeuvre la sécurité des ports</a:t>
            </a:r>
          </a:p>
          <a:p>
            <a:pPr rtl="0"/>
            <a:r>
              <a:rPr lang="fr-FR"/>
              <a:t>11.1.3 –Activer la sécurité des ports (Suite)</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419410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11.1.4 - Limiter et apprendre les adresses MAC</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369864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11.1.4 - Limiter et apprendre les adresses MAC</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103946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11.1.4 - Limiter et apprendre les adresses MAC</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89761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11.1.5 - Obsolescence de la sécurité des ports</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78179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11.1.5 - Obsolescence de la sécurité des ports (suite)</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30286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rtl="0"/>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11.1.6 - Modes de violation de la sécurité des ports</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127592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11.1.6 - Modes de violation de la sécurité des ports(suite)</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325828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11.1.7 - Ports en état désactivé par erreur</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335353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11.1.7 - Ports en état désactivé par erreur (suite)</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956815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11.1.8 - Vérifier la sécurité des ports</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821184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11.1.8 - Vérifier la sécurité des ports (suite)</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2437120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11.1.8 - Vérifier la sécurité des ports (suite)</a:t>
            </a:r>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2467304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11.1.8 - Vérifier la sécurité des ports (suite)</a:t>
            </a:r>
          </a:p>
          <a:p>
            <a:pPr rtl="0"/>
            <a:r>
              <a:rPr lang="fr-FR"/>
              <a:t>11.1.9 - Vérificateur de syntaxe - Implémenter la sécurité des ports</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3246370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œuvre la sécurité des ports</a:t>
            </a:r>
          </a:p>
          <a:p>
            <a:pPr rtl="0"/>
            <a:r>
              <a:rPr lang="fr-FR"/>
              <a:t>11.1.10 – Packet Tracer - Mettre en œuvre la sécurité des ports</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3939861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11.2 – Atténuer les attaques VLAN</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rtl="0"/>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11.2 – Atténuer les attaques VLAN</a:t>
            </a:r>
          </a:p>
          <a:p>
            <a:pPr rtl="0"/>
            <a:r>
              <a:rPr lang="fr-FR"/>
              <a:t>11.2.1 - Revue des attaques VLAN</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294902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11.2 – Atténuer les attaques VLAN</a:t>
            </a:r>
          </a:p>
          <a:p>
            <a:pPr rtl="0"/>
            <a:r>
              <a:rPr lang="fr-FR"/>
              <a:t>11.2.2 - Étapes pour atténuer les attaques par sauts de VLAN</a:t>
            </a:r>
          </a:p>
          <a:p>
            <a:pPr rtl="0"/>
            <a:r>
              <a:rPr lang="fr-FR"/>
              <a:t>11.2.3 - Vérificateur de syntaxe - Atténuer les attaques par sauts de VLAN</a:t>
            </a:r>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1808555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11.3 Atténuer les attaques DHCP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11.3 Atténuer les attaques DHCP</a:t>
            </a:r>
          </a:p>
          <a:p>
            <a:pPr rtl="0"/>
            <a:r>
              <a:rPr lang="fr-FR"/>
              <a:t>11.3.1 – Revue d'attaque DHCP</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365632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11.3 Atténuer les attaques DHCP</a:t>
            </a:r>
          </a:p>
          <a:p>
            <a:pPr rtl="0"/>
            <a:r>
              <a:rPr lang="fr-FR"/>
              <a:t>11.3.2 – Surveillance DHCP</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1399411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11.3 Atténuer les attaques DHCP</a:t>
            </a:r>
          </a:p>
          <a:p>
            <a:pPr rtl="0"/>
            <a:r>
              <a:rPr lang="fr-FR"/>
              <a:t>11.3.3 - Étapes pour implémenter la surveillance DHCP</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439069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11.3 Atténuer les attaques DHCP</a:t>
            </a:r>
          </a:p>
          <a:p>
            <a:pPr rtl="0"/>
            <a:r>
              <a:rPr lang="fr-FR"/>
              <a:t>11.3.4 - Exemple de configuration DHCP Snooping</a:t>
            </a:r>
          </a:p>
        </p:txBody>
      </p:sp>
      <p:sp>
        <p:nvSpPr>
          <p:cNvPr id="4" name="Slide Number Placeholder 3"/>
          <p:cNvSpPr>
            <a:spLocks noGrp="1"/>
          </p:cNvSpPr>
          <p:nvPr>
            <p:ph type="sldNum" sz="quarter" idx="5"/>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233935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11.3 Atténuer les attaques DHCP</a:t>
            </a:r>
          </a:p>
          <a:p>
            <a:pPr rtl="0"/>
            <a:r>
              <a:rPr lang="fr-FR"/>
              <a:t>11.3.4 - Exemple de configuration de la surveillance  DHCP(suite)</a:t>
            </a:r>
          </a:p>
          <a:p>
            <a:pPr rtl="0"/>
            <a:r>
              <a:rPr lang="fr-FR"/>
              <a:t>11.3.5 - Vérificateur de syntaxe - Atténuer les attaques par sauts de VLAN</a:t>
            </a:r>
          </a:p>
        </p:txBody>
      </p:sp>
      <p:sp>
        <p:nvSpPr>
          <p:cNvPr id="4" name="Slide Number Placeholder 3"/>
          <p:cNvSpPr>
            <a:spLocks noGrp="1"/>
          </p:cNvSpPr>
          <p:nvPr>
            <p:ph type="sldNum" sz="quarter" idx="5"/>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1173965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11.4- Atténuer les attaques d'ARP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11.4- Atténuer les attaques d'ARP</a:t>
            </a:r>
          </a:p>
          <a:p>
            <a:pPr rtl="0"/>
            <a:r>
              <a:rPr lang="fr-FR"/>
              <a:t>11.4.1 - Inspection ARP dynamique</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346335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11.4- Atténuer les attaques d'ARP</a:t>
            </a:r>
          </a:p>
          <a:p>
            <a:pPr rtl="0"/>
            <a:r>
              <a:rPr lang="fr-FR"/>
              <a:t>11.4.2 – Directives d'implémentation DAI</a:t>
            </a:r>
          </a:p>
        </p:txBody>
      </p:sp>
      <p:sp>
        <p:nvSpPr>
          <p:cNvPr id="4" name="Slide Number Placeholder 3"/>
          <p:cNvSpPr>
            <a:spLocks noGrp="1"/>
          </p:cNvSpPr>
          <p:nvPr>
            <p:ph type="sldNum" sz="quarter" idx="5"/>
          </p:nvPr>
        </p:nvSpPr>
        <p:spPr/>
        <p:txBody>
          <a:bodyPr/>
          <a:lstStyle/>
          <a:p>
            <a:pPr rtl="0"/>
            <a:fld id="{5641018C-6CAF-B84E-B92C-ECB119457FBA}" type="slidenum">
              <a:rPr/>
              <a:t>42</a:t>
            </a:fld>
            <a:endParaRPr/>
          </a:p>
        </p:txBody>
      </p:sp>
    </p:spTree>
    <p:extLst>
      <p:ext uri="{BB962C8B-B14F-4D97-AF65-F5344CB8AC3E}">
        <p14:creationId xmlns:p14="http://schemas.microsoft.com/office/powerpoint/2010/main" val="2999582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11.4- Atténuer les attaques d'ARP</a:t>
            </a:r>
          </a:p>
          <a:p>
            <a:pPr rtl="0"/>
            <a:r>
              <a:rPr lang="fr-FR"/>
              <a:t>11.4.3 - Exemple de configuration DAI</a:t>
            </a:r>
          </a:p>
        </p:txBody>
      </p:sp>
      <p:sp>
        <p:nvSpPr>
          <p:cNvPr id="4" name="Slide Number Placeholder 3"/>
          <p:cNvSpPr>
            <a:spLocks noGrp="1"/>
          </p:cNvSpPr>
          <p:nvPr>
            <p:ph type="sldNum" sz="quarter" idx="5"/>
          </p:nvPr>
        </p:nvSpPr>
        <p:spPr/>
        <p:txBody>
          <a:bodyPr/>
          <a:lstStyle/>
          <a:p>
            <a:pPr rtl="0"/>
            <a:fld id="{5641018C-6CAF-B84E-B92C-ECB119457FBA}" type="slidenum">
              <a:rPr/>
              <a:t>43</a:t>
            </a:fld>
            <a:endParaRPr/>
          </a:p>
        </p:txBody>
      </p:sp>
    </p:spTree>
    <p:extLst>
      <p:ext uri="{BB962C8B-B14F-4D97-AF65-F5344CB8AC3E}">
        <p14:creationId xmlns:p14="http://schemas.microsoft.com/office/powerpoint/2010/main" val="3205203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11.4- Atténuer les attaques d'ARP</a:t>
            </a:r>
          </a:p>
          <a:p>
            <a:pPr rtl="0"/>
            <a:r>
              <a:rPr lang="fr-FR"/>
              <a:t>11.4.3 - Exemple de configuration DAI (suite)</a:t>
            </a:r>
          </a:p>
        </p:txBody>
      </p:sp>
      <p:sp>
        <p:nvSpPr>
          <p:cNvPr id="4" name="Slide Number Placeholder 3"/>
          <p:cNvSpPr>
            <a:spLocks noGrp="1"/>
          </p:cNvSpPr>
          <p:nvPr>
            <p:ph type="sldNum" sz="quarter" idx="5"/>
          </p:nvPr>
        </p:nvSpPr>
        <p:spPr/>
        <p:txBody>
          <a:bodyPr/>
          <a:lstStyle/>
          <a:p>
            <a:pPr rtl="0"/>
            <a:fld id="{5641018C-6CAF-B84E-B92C-ECB119457FBA}" type="slidenum">
              <a:rPr/>
              <a:t>44</a:t>
            </a:fld>
            <a:endParaRPr/>
          </a:p>
        </p:txBody>
      </p:sp>
    </p:spTree>
    <p:extLst>
      <p:ext uri="{BB962C8B-B14F-4D97-AF65-F5344CB8AC3E}">
        <p14:creationId xmlns:p14="http://schemas.microsoft.com/office/powerpoint/2010/main" val="472349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11.4- Atténuer les attaques d'ARP</a:t>
            </a:r>
          </a:p>
          <a:p>
            <a:pPr rtl="0"/>
            <a:r>
              <a:rPr lang="fr-FR"/>
              <a:t>11.4.3 - Exemple de configuration DAI (suite)</a:t>
            </a:r>
          </a:p>
          <a:p>
            <a:pPr rtl="0"/>
            <a:r>
              <a:rPr lang="fr-FR"/>
              <a:t>11.4.4 - Vérificateur de syntaxe - Atténuer les attaques ARP</a:t>
            </a:r>
          </a:p>
        </p:txBody>
      </p:sp>
      <p:sp>
        <p:nvSpPr>
          <p:cNvPr id="4" name="Slide Number Placeholder 3"/>
          <p:cNvSpPr>
            <a:spLocks noGrp="1"/>
          </p:cNvSpPr>
          <p:nvPr>
            <p:ph type="sldNum" sz="quarter" idx="5"/>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164813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11.5 Atténuer les attaques STP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46</a:t>
            </a:fld>
            <a:endParaRPr/>
          </a:p>
        </p:txBody>
      </p:sp>
    </p:spTree>
    <p:extLst>
      <p:ext uri="{BB962C8B-B14F-4D97-AF65-F5344CB8AC3E}">
        <p14:creationId xmlns:p14="http://schemas.microsoft.com/office/powerpoint/2010/main" val="962230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11.5 Atténuer les attaques STP</a:t>
            </a:r>
          </a:p>
          <a:p>
            <a:pPr rtl="0"/>
            <a:r>
              <a:rPr lang="fr-FR"/>
              <a:t>11.5.1 – PortFast et protection BPDU</a:t>
            </a:r>
          </a:p>
        </p:txBody>
      </p:sp>
      <p:sp>
        <p:nvSpPr>
          <p:cNvPr id="4" name="Slide Number Placeholder 3"/>
          <p:cNvSpPr>
            <a:spLocks noGrp="1"/>
          </p:cNvSpPr>
          <p:nvPr>
            <p:ph type="sldNum" sz="quarter" idx="5"/>
          </p:nvPr>
        </p:nvSpPr>
        <p:spPr/>
        <p:txBody>
          <a:bodyPr/>
          <a:lstStyle/>
          <a:p>
            <a:pPr rtl="0"/>
            <a:fld id="{5641018C-6CAF-B84E-B92C-ECB119457FBA}" type="slidenum">
              <a:rPr/>
              <a:t>47</a:t>
            </a:fld>
            <a:endParaRPr/>
          </a:p>
        </p:txBody>
      </p:sp>
    </p:spTree>
    <p:extLst>
      <p:ext uri="{BB962C8B-B14F-4D97-AF65-F5344CB8AC3E}">
        <p14:creationId xmlns:p14="http://schemas.microsoft.com/office/powerpoint/2010/main" val="266057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11.5 Atténuer les attaques STP</a:t>
            </a:r>
          </a:p>
          <a:p>
            <a:pPr rtl="0"/>
            <a:r>
              <a:rPr lang="fr-FR"/>
              <a:t>11.5.2 – Configurer PortFast</a:t>
            </a:r>
          </a:p>
        </p:txBody>
      </p:sp>
      <p:sp>
        <p:nvSpPr>
          <p:cNvPr id="4" name="Slide Number Placeholder 3"/>
          <p:cNvSpPr>
            <a:spLocks noGrp="1"/>
          </p:cNvSpPr>
          <p:nvPr>
            <p:ph type="sldNum" sz="quarter" idx="5"/>
          </p:nvPr>
        </p:nvSpPr>
        <p:spPr/>
        <p:txBody>
          <a:bodyPr/>
          <a:lstStyle/>
          <a:p>
            <a:pPr rtl="0"/>
            <a:fld id="{5641018C-6CAF-B84E-B92C-ECB119457FBA}" type="slidenum">
              <a:rPr/>
              <a:t>48</a:t>
            </a:fld>
            <a:endParaRPr/>
          </a:p>
        </p:txBody>
      </p:sp>
    </p:spTree>
    <p:extLst>
      <p:ext uri="{BB962C8B-B14F-4D97-AF65-F5344CB8AC3E}">
        <p14:creationId xmlns:p14="http://schemas.microsoft.com/office/powerpoint/2010/main" val="3328977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11.5 Atténuer les attaques STP</a:t>
            </a:r>
          </a:p>
          <a:p>
            <a:pPr rtl="0"/>
            <a:r>
              <a:rPr lang="fr-FR"/>
              <a:t>11.5.2 – Configurer PortFast (suite)</a:t>
            </a:r>
          </a:p>
        </p:txBody>
      </p:sp>
      <p:sp>
        <p:nvSpPr>
          <p:cNvPr id="4" name="Slide Number Placeholder 3"/>
          <p:cNvSpPr>
            <a:spLocks noGrp="1"/>
          </p:cNvSpPr>
          <p:nvPr>
            <p:ph type="sldNum" sz="quarter" idx="5"/>
          </p:nvPr>
        </p:nvSpPr>
        <p:spPr/>
        <p:txBody>
          <a:bodyPr/>
          <a:lstStyle/>
          <a:p>
            <a:pPr rtl="0"/>
            <a:fld id="{5641018C-6CAF-B84E-B92C-ECB119457FBA}" type="slidenum">
              <a:rPr/>
              <a:t>49</a:t>
            </a:fld>
            <a:endParaRPr/>
          </a:p>
        </p:txBody>
      </p:sp>
    </p:spTree>
    <p:extLst>
      <p:ext uri="{BB962C8B-B14F-4D97-AF65-F5344CB8AC3E}">
        <p14:creationId xmlns:p14="http://schemas.microsoft.com/office/powerpoint/2010/main" val="2055681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11.5 Atténuer les attaques STP</a:t>
            </a:r>
          </a:p>
          <a:p>
            <a:pPr rtl="0"/>
            <a:r>
              <a:rPr lang="fr-FR"/>
              <a:t>11.5.3 – Configurer BPDU Guard</a:t>
            </a:r>
          </a:p>
          <a:p>
            <a:pPr rtl="0"/>
            <a:r>
              <a:rPr lang="fr-FR"/>
              <a:t>11.5.4 - Vérificateur de syntaxe - Atténuer les attaques ARP</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50</a:t>
            </a:fld>
            <a:endParaRPr/>
          </a:p>
        </p:txBody>
      </p:sp>
    </p:spTree>
    <p:extLst>
      <p:ext uri="{BB962C8B-B14F-4D97-AF65-F5344CB8AC3E}">
        <p14:creationId xmlns:p14="http://schemas.microsoft.com/office/powerpoint/2010/main" val="3524310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11.6 – Module pratique et questionnaire</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51</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11.6 – Module pratique et questionnaire</a:t>
            </a:r>
          </a:p>
          <a:p>
            <a:pPr rtl="0"/>
            <a:r>
              <a:rPr lang="fr-FR"/>
              <a:t>11.6.1 – Packet Tracer - Configuration de la Sécurité de Commutateur</a:t>
            </a:r>
          </a:p>
        </p:txBody>
      </p:sp>
      <p:sp>
        <p:nvSpPr>
          <p:cNvPr id="4" name="Slide Number Placeholder 3"/>
          <p:cNvSpPr>
            <a:spLocks noGrp="1"/>
          </p:cNvSpPr>
          <p:nvPr>
            <p:ph type="sldNum" sz="quarter" idx="5"/>
          </p:nvPr>
        </p:nvSpPr>
        <p:spPr/>
        <p:txBody>
          <a:bodyPr/>
          <a:lstStyle/>
          <a:p>
            <a:pPr rtl="0"/>
            <a:fld id="{5641018C-6CAF-B84E-B92C-ECB119457FBA}" type="slidenum">
              <a:rPr/>
              <a:t>52</a:t>
            </a:fld>
            <a:endParaRPr/>
          </a:p>
        </p:txBody>
      </p:sp>
    </p:spTree>
    <p:extLst>
      <p:ext uri="{BB962C8B-B14F-4D97-AF65-F5344CB8AC3E}">
        <p14:creationId xmlns:p14="http://schemas.microsoft.com/office/powerpoint/2010/main" val="1260196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11.6 – Module pratique et questionnaire</a:t>
            </a:r>
          </a:p>
          <a:p>
            <a:pPr rtl="0"/>
            <a:r>
              <a:rPr lang="fr-FR"/>
              <a:t>11.6.2 - Travaux pratiques - Configuration de la sécurité des commutateurs</a:t>
            </a:r>
          </a:p>
        </p:txBody>
      </p:sp>
      <p:sp>
        <p:nvSpPr>
          <p:cNvPr id="4" name="Slide Number Placeholder 3"/>
          <p:cNvSpPr>
            <a:spLocks noGrp="1"/>
          </p:cNvSpPr>
          <p:nvPr>
            <p:ph type="sldNum" sz="quarter" idx="5"/>
          </p:nvPr>
        </p:nvSpPr>
        <p:spPr/>
        <p:txBody>
          <a:bodyPr/>
          <a:lstStyle/>
          <a:p>
            <a:pPr rtl="0"/>
            <a:fld id="{5641018C-6CAF-B84E-B92C-ECB119457FBA}" type="slidenum">
              <a:rPr/>
              <a:t>53</a:t>
            </a:fld>
            <a:endParaRPr/>
          </a:p>
        </p:txBody>
      </p:sp>
    </p:spTree>
    <p:extLst>
      <p:ext uri="{BB962C8B-B14F-4D97-AF65-F5344CB8AC3E}">
        <p14:creationId xmlns:p14="http://schemas.microsoft.com/office/powerpoint/2010/main" val="2821401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54</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11.6 – Module pratique et questionnaire</a:t>
            </a:r>
          </a:p>
          <a:p>
            <a:pPr rtl="0"/>
            <a:r>
              <a:rPr lang="fr-FR"/>
              <a:t>11.6.3 – Qu'est-ce que j'ai appris dans ce module?</a:t>
            </a:r>
          </a:p>
        </p:txBody>
      </p:sp>
    </p:spTree>
    <p:extLst>
      <p:ext uri="{BB962C8B-B14F-4D97-AF65-F5344CB8AC3E}">
        <p14:creationId xmlns:p14="http://schemas.microsoft.com/office/powerpoint/2010/main" val="2527915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55</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sz="1200" b="0" i="0" kern="1200">
                <a:solidFill>
                  <a:schemeClr val="tx1"/>
                </a:solidFill>
                <a:effectLst/>
                <a:latin typeface="+mn-lt"/>
                <a:ea typeface="+mn-ea"/>
                <a:cs typeface="+mn-cs"/>
              </a:rPr>
              <a:t>11 </a:t>
            </a:r>
            <a:r>
              <a:rPr lang="fr-FR"/>
              <a:t>– Configuration de la sécurité des commutateurs</a:t>
            </a:r>
          </a:p>
          <a:p>
            <a:pPr rtl="0"/>
            <a:r>
              <a:rPr lang="fr-FR"/>
              <a:t>11.6 – Module pratique et questionnaire</a:t>
            </a:r>
          </a:p>
          <a:p>
            <a:pPr rtl="0"/>
            <a:r>
              <a:rPr lang="fr-FR"/>
              <a:t>11.6.3 – Qu'est-ce que j'ai appris dans ce module? (Suite)</a:t>
            </a:r>
          </a:p>
          <a:p>
            <a:pPr rtl="0"/>
            <a:r>
              <a:rPr lang="fr-FR"/>
              <a:t>11.6.4 – Questionnaire du module</a:t>
            </a:r>
          </a:p>
        </p:txBody>
      </p:sp>
    </p:spTree>
    <p:extLst>
      <p:ext uri="{BB962C8B-B14F-4D97-AF65-F5344CB8AC3E}">
        <p14:creationId xmlns:p14="http://schemas.microsoft.com/office/powerpoint/2010/main" val="2484976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56</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5641018C-6CAF-B84E-B92C-ECB119457FBA}" type="slidenum">
              <a:rPr/>
              <a:t>57</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dirty="0"/>
              <a:t>Programme de L’Académie des Réseaux de Cisco</a:t>
            </a:r>
          </a:p>
          <a:p>
            <a:pPr rtl="0"/>
            <a:r>
              <a:rPr lang="fr-FR" dirty="0" smtClean="0">
                <a:solidFill>
                  <a:schemeClr val="accent5">
                    <a:lumMod val="40000"/>
                    <a:lumOff val="60000"/>
                  </a:schemeClr>
                </a:solidFill>
              </a:rPr>
              <a:t>Notions de base sur la commutation, le routage et le sans fil v7.0 (SRWE)</a:t>
            </a:r>
          </a:p>
          <a:p>
            <a:pPr rtl="0">
              <a:buFontTx/>
              <a:buNone/>
            </a:pPr>
            <a:r>
              <a:rPr lang="fr-FR" dirty="0" smtClean="0">
                <a:solidFill>
                  <a:schemeClr val="accent5">
                    <a:lumMod val="40000"/>
                    <a:lumOff val="60000"/>
                  </a:schemeClr>
                </a:solidFill>
              </a:rPr>
              <a:t>Module </a:t>
            </a:r>
            <a:r>
              <a:rPr lang="fr-FR" dirty="0">
                <a:solidFill>
                  <a:schemeClr val="accent5">
                    <a:lumMod val="40000"/>
                    <a:lumOff val="60000"/>
                  </a:schemeClr>
                </a:solidFill>
              </a:rPr>
              <a:t>11 : Configuration de la sécurité du commutateur</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10</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fr-FR"/>
              <a:t>11- Configuration de la sécurité du commutateur</a:t>
            </a:r>
          </a:p>
          <a:p>
            <a:pPr rtl="0">
              <a:buFontTx/>
              <a:buNone/>
            </a:pPr>
            <a:r>
              <a:rPr lang="fr-FR"/>
              <a:t>11.0- Introduction</a:t>
            </a:r>
          </a:p>
          <a:p>
            <a:pPr rtl="0">
              <a:buFontTx/>
              <a:buNone/>
            </a:pPr>
            <a:r>
              <a:rPr lang="fr-FR"/>
              <a:t>11.0.2 – Qu'est-ce que je vais apprendre dans ce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11 – Configuration de la sécurité des commutateurs</a:t>
            </a:r>
          </a:p>
          <a:p>
            <a:pPr rtl="0"/>
            <a:r>
              <a:rPr lang="fr-FR"/>
              <a:t>11.1 – Mettre en oeuvre la sécurité des ports</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5">
                    <a:lumMod val="50000"/>
                  </a:schemeClr>
                </a:solidFill>
                <a:latin typeface="+mn-lt"/>
                <a:ea typeface="+mn-ea"/>
                <a:cs typeface="CiscoSans Thin"/>
              </a:rPr>
              <a:t>© 2016 Cisco et/ou ses filiales. Tous droits réservés.   Confidentiel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3">
                    <a:lumMod val="85000"/>
                  </a:schemeClr>
                </a:solidFill>
                <a:latin typeface="+mn-lt"/>
                <a:ea typeface="+mn-ea"/>
                <a:cs typeface="CiscoSans Thin"/>
              </a:rPr>
              <a:t>© 2016 Cisco et/ou ses filiales. Tous droits réservés.   Confidentiel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c15="http://schemas.microsoft.com/office/drawing/2012/chart" xmlns:c="http://schemas.openxmlformats.org/drawingml/2006/chart"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dirty="0">
                <a:solidFill>
                  <a:schemeClr val="accent5">
                    <a:lumMod val="40000"/>
                    <a:lumOff val="60000"/>
                  </a:schemeClr>
                </a:solidFill>
              </a:rPr>
              <a:t>Module 11 : Configuration de la sécurité du commutateur</a:t>
            </a:r>
          </a:p>
        </p:txBody>
      </p:sp>
      <p:sp>
        <p:nvSpPr>
          <p:cNvPr id="5" name="Text Placeholder 4"/>
          <p:cNvSpPr>
            <a:spLocks noGrp="1"/>
          </p:cNvSpPr>
          <p:nvPr>
            <p:ph type="body" sz="quarter" idx="13"/>
          </p:nvPr>
        </p:nvSpPr>
        <p:spPr>
          <a:xfrm>
            <a:off x="469497" y="3127609"/>
            <a:ext cx="5925246" cy="299001"/>
          </a:xfrm>
        </p:spPr>
        <p:txBody>
          <a:bodyPr/>
          <a:lstStyle/>
          <a:p>
            <a:r>
              <a:rPr lang="fr-FR">
                <a:solidFill>
                  <a:schemeClr val="bg2">
                    <a:lumMod val="40000"/>
                    <a:lumOff val="60000"/>
                  </a:schemeClr>
                </a:solidFill>
              </a:rPr>
              <a:t>Contenu </a:t>
            </a:r>
            <a:r>
              <a:rPr lang="fr-FR" smtClean="0">
                <a:solidFill>
                  <a:schemeClr val="bg2">
                    <a:lumMod val="40000"/>
                    <a:lumOff val="60000"/>
                  </a:schemeClr>
                </a:solidFill>
              </a:rPr>
              <a:t>Pédagogique </a:t>
            </a:r>
            <a:r>
              <a:rPr lang="fr-FR" dirty="0">
                <a:solidFill>
                  <a:schemeClr val="bg2">
                    <a:lumMod val="40000"/>
                    <a:lumOff val="60000"/>
                  </a:schemeClr>
                </a:solidFill>
              </a:rPr>
              <a:t>de l'instructeur</a:t>
            </a:r>
          </a:p>
        </p:txBody>
      </p:sp>
      <p:sp>
        <p:nvSpPr>
          <p:cNvPr id="10" name="Subtitle 6"/>
          <p:cNvSpPr>
            <a:spLocks noGrp="1"/>
          </p:cNvSpPr>
          <p:nvPr>
            <p:ph type="subTitle" idx="1"/>
          </p:nvPr>
        </p:nvSpPr>
        <p:spPr>
          <a:xfrm>
            <a:off x="522836" y="3459006"/>
            <a:ext cx="5253124" cy="902174"/>
          </a:xfrm>
        </p:spPr>
        <p:txBody>
          <a:bodyPr/>
          <a:lstStyle/>
          <a:p>
            <a:pPr rtl="0"/>
            <a:r>
              <a:rPr lang="fr-FR" dirty="0">
                <a:solidFill>
                  <a:schemeClr val="accent5">
                    <a:lumMod val="40000"/>
                    <a:lumOff val="60000"/>
                  </a:schemeClr>
                </a:solidFill>
              </a:rPr>
              <a:t>Notions de base </a:t>
            </a:r>
            <a:r>
              <a:rPr lang="fr-FR" dirty="0" smtClean="0">
                <a:solidFill>
                  <a:schemeClr val="accent5">
                    <a:lumMod val="40000"/>
                    <a:lumOff val="60000"/>
                  </a:schemeClr>
                </a:solidFill>
              </a:rPr>
              <a:t>sur la </a:t>
            </a:r>
            <a:r>
              <a:rPr lang="fr-FR" dirty="0">
                <a:solidFill>
                  <a:schemeClr val="accent5">
                    <a:lumMod val="40000"/>
                    <a:lumOff val="60000"/>
                  </a:schemeClr>
                </a:solidFill>
              </a:rPr>
              <a:t>commutation, </a:t>
            </a:r>
            <a:r>
              <a:rPr lang="fr-FR" dirty="0" smtClean="0">
                <a:solidFill>
                  <a:schemeClr val="accent5">
                    <a:lumMod val="40000"/>
                    <a:lumOff val="60000"/>
                  </a:schemeClr>
                </a:solidFill>
              </a:rPr>
              <a:t>le routage </a:t>
            </a:r>
            <a:r>
              <a:rPr lang="fr-FR" dirty="0">
                <a:solidFill>
                  <a:schemeClr val="accent5">
                    <a:lumMod val="40000"/>
                    <a:lumOff val="60000"/>
                  </a:schemeClr>
                </a:solidFill>
              </a:rPr>
              <a:t>et </a:t>
            </a:r>
            <a:r>
              <a:rPr lang="fr-FR" dirty="0" smtClean="0">
                <a:solidFill>
                  <a:schemeClr val="accent5">
                    <a:lumMod val="40000"/>
                    <a:lumOff val="60000"/>
                  </a:schemeClr>
                </a:solidFill>
              </a:rPr>
              <a:t>le sans </a:t>
            </a:r>
            <a:r>
              <a:rPr lang="fr-FR" dirty="0">
                <a:solidFill>
                  <a:schemeClr val="accent5">
                    <a:lumMod val="40000"/>
                    <a:lumOff val="60000"/>
                  </a:schemeClr>
                </a:solidFill>
              </a:rPr>
              <a:t>fil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fr-FR"/>
              <a:t>Objectifs de ce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578E99C3-C6EF-8348-99C6-8024418DDEF2}"/>
              </a:ext>
            </a:extLst>
          </p:cNvPr>
          <p:cNvSpPr>
            <a:spLocks noGrp="1"/>
          </p:cNvSpPr>
          <p:nvPr>
            <p:ph idx="1"/>
          </p:nvPr>
        </p:nvSpPr>
        <p:spPr>
          <a:xfrm>
            <a:off x="144065" y="798944"/>
            <a:ext cx="8853286" cy="757551"/>
          </a:xfrm>
        </p:spPr>
        <p:txBody>
          <a:bodyPr/>
          <a:lstStyle/>
          <a:p>
            <a:pPr marL="0" lvl="0" indent="0" defTabSz="914400" rtl="0" eaLnBrk="0" hangingPunct="0">
              <a:spcBef>
                <a:spcPct val="0"/>
              </a:spcBef>
              <a:spcAft>
                <a:spcPct val="0"/>
              </a:spcAft>
              <a:buClrTx/>
              <a:buSzTx/>
              <a:buNone/>
            </a:pPr>
            <a:r>
              <a:rPr lang="fr-FR" sz="1400" b="1">
                <a:solidFill>
                  <a:schemeClr val="tx1"/>
                </a:solidFill>
                <a:ea typeface="Calibri" panose="020F0502020204030204" pitchFamily="34" charset="0"/>
                <a:cs typeface="Calibri" panose="020F0502020204030204" pitchFamily="34" charset="0"/>
              </a:rPr>
              <a:t>Titre du module : </a:t>
            </a:r>
            <a:r>
              <a:rPr lang="fr-FR" sz="1400">
                <a:solidFill>
                  <a:schemeClr val="tx1"/>
                </a:solidFill>
                <a:ea typeface="Calibri" panose="020F0502020204030204" pitchFamily="34" charset="0"/>
                <a:cs typeface="Calibri" panose="020F0502020204030204" pitchFamily="34" charset="0"/>
              </a:rPr>
              <a:t>Configuration de la sécurité du commutateur</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rtl="0" eaLnBrk="0" hangingPunct="0">
              <a:spcBef>
                <a:spcPct val="0"/>
              </a:spcBef>
              <a:spcAft>
                <a:spcPct val="0"/>
              </a:spcAft>
              <a:buClrTx/>
              <a:buSzTx/>
              <a:buNone/>
            </a:pPr>
            <a:r>
              <a:rPr lang="fr-FR" sz="1400" b="1">
                <a:solidFill>
                  <a:schemeClr val="tx1"/>
                </a:solidFill>
                <a:ea typeface="Calibri" panose="020F0502020204030204" pitchFamily="34" charset="0"/>
                <a:cs typeface="Calibri" panose="020F0502020204030204" pitchFamily="34" charset="0"/>
              </a:rPr>
              <a:t>Objectif du module</a:t>
            </a:r>
            <a:r>
              <a:rPr lang="fr-FR" sz="1400">
                <a:solidFill>
                  <a:schemeClr val="tx1"/>
                </a:solidFill>
                <a:ea typeface="Calibri" panose="020F0502020204030204" pitchFamily="34" charset="0"/>
                <a:cs typeface="Calibri" panose="020F0502020204030204" pitchFamily="34" charset="0"/>
              </a:rPr>
              <a:t>: </a:t>
            </a:r>
            <a:r>
              <a:rPr lang="fr-FR" sz="1400"/>
              <a:t>configurer la sécurité des commutateurs pour atténuer les attaques LAN</a:t>
            </a:r>
          </a:p>
          <a:p>
            <a:endParaRPr lang="en-US" dirty="0"/>
          </a:p>
        </p:txBody>
      </p:sp>
      <p:graphicFrame>
        <p:nvGraphicFramePr>
          <p:cNvPr id="3" name="Table 2">
            <a:extLst>
              <a:ext uri="{FF2B5EF4-FFF2-40B4-BE49-F238E27FC236}">
                <a16:creationId xmlns:a16="http://schemas.microsoft.com/office/drawing/2014/main" xmlns:c15="http://schemas.microsoft.com/office/drawing/2012/chart" xmlns:c="http://schemas.openxmlformats.org/drawingml/2006/chart" xmlns="" id="{2203BE17-8BB3-DF41-A2CF-06DE014D1956}"/>
              </a:ext>
            </a:extLst>
          </p:cNvPr>
          <p:cNvGraphicFramePr>
            <a:graphicFrameLocks noGrp="1"/>
          </p:cNvGraphicFramePr>
          <p:nvPr>
            <p:extLst>
              <p:ext uri="{D42A27DB-BD31-4B8C-83A1-F6EECF244321}">
                <p14:modId xmlns:p14="http://schemas.microsoft.com/office/powerpoint/2010/main" val="3756534852"/>
              </p:ext>
            </p:extLst>
          </p:nvPr>
        </p:nvGraphicFramePr>
        <p:xfrm>
          <a:off x="354011" y="1641019"/>
          <a:ext cx="7896830" cy="298069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xmlns:c15="http://schemas.microsoft.com/office/drawing/2012/chart" xmlns:c="http://schemas.openxmlformats.org/drawingml/2006/chart" xmlns="" val="2579019526"/>
                    </a:ext>
                  </a:extLst>
                </a:gridCol>
                <a:gridCol w="5301413">
                  <a:extLst>
                    <a:ext uri="{9D8B030D-6E8A-4147-A177-3AD203B41FA5}">
                      <a16:colId xmlns:a16="http://schemas.microsoft.com/office/drawing/2014/main" xmlns:c15="http://schemas.microsoft.com/office/drawing/2012/chart" xmlns:c="http://schemas.openxmlformats.org/drawingml/2006/chart" xmlns="" val="1764220437"/>
                    </a:ext>
                  </a:extLst>
                </a:gridCol>
              </a:tblGrid>
              <a:tr h="370840">
                <a:tc>
                  <a:txBody>
                    <a:bodyPr/>
                    <a:lstStyle/>
                    <a:p>
                      <a:pPr algn="l" rtl="0" fontAlgn="ctr"/>
                      <a:r>
                        <a:rPr lang="fr-FR" b="1" dirty="0">
                          <a:effectLst/>
                        </a:rPr>
                        <a:t>Titre du rubrique</a:t>
                      </a:r>
                    </a:p>
                  </a:txBody>
                  <a:tcPr marL="47625" marR="47625" marT="47625" marB="47625" anchor="ctr"/>
                </a:tc>
                <a:tc>
                  <a:txBody>
                    <a:bodyPr/>
                    <a:lstStyle/>
                    <a:p>
                      <a:pPr algn="l" rtl="0" fontAlgn="ctr"/>
                      <a:r>
                        <a:rPr lang="fr-FR" b="1" dirty="0">
                          <a:effectLst/>
                        </a:rPr>
                        <a:t>Objectif du rubrique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742401779"/>
                  </a:ext>
                </a:extLst>
              </a:tr>
              <a:tr h="370840">
                <a:tc>
                  <a:txBody>
                    <a:bodyPr/>
                    <a:lstStyle/>
                    <a:p>
                      <a:pPr rtl="0" fontAlgn="ctr"/>
                      <a:r>
                        <a:rPr lang="fr-FR" b="1">
                          <a:solidFill>
                            <a:schemeClr val="bg1"/>
                          </a:solidFill>
                          <a:effectLst/>
                        </a:rPr>
                        <a:t>Mise en œuvre de la sécurité des ports</a:t>
                      </a:r>
                    </a:p>
                  </a:txBody>
                  <a:tcPr marL="47625" marR="47625" marT="47625" marB="47625" anchor="ctr">
                    <a:solidFill>
                      <a:schemeClr val="accent1"/>
                    </a:solidFill>
                  </a:tcPr>
                </a:tc>
                <a:tc>
                  <a:txBody>
                    <a:bodyPr/>
                    <a:lstStyle/>
                    <a:p>
                      <a:pPr rtl="0" fontAlgn="ctr"/>
                      <a:r>
                        <a:rPr lang="fr-FR" b="0">
                          <a:effectLst/>
                        </a:rPr>
                        <a:t>Implémentez la sécurité des ports pour atténuer les attaques de table d'adresses MAC.</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50950737"/>
                  </a:ext>
                </a:extLst>
              </a:tr>
              <a:tr h="370840">
                <a:tc>
                  <a:txBody>
                    <a:bodyPr/>
                    <a:lstStyle/>
                    <a:p>
                      <a:pPr rtl="0" fontAlgn="ctr"/>
                      <a:r>
                        <a:rPr lang="fr-FR" b="1">
                          <a:solidFill>
                            <a:schemeClr val="bg1"/>
                          </a:solidFill>
                          <a:effectLst/>
                        </a:rPr>
                        <a:t>Atténuer les attaques VLAN</a:t>
                      </a:r>
                    </a:p>
                  </a:txBody>
                  <a:tcPr marL="47625" marR="47625" marT="47625" marB="47625" anchor="ctr">
                    <a:solidFill>
                      <a:schemeClr val="accent1"/>
                    </a:solidFill>
                  </a:tcPr>
                </a:tc>
                <a:tc>
                  <a:txBody>
                    <a:bodyPr/>
                    <a:lstStyle/>
                    <a:p>
                      <a:pPr rtl="0" fontAlgn="ctr"/>
                      <a:r>
                        <a:rPr lang="fr-FR" b="0">
                          <a:effectLst/>
                        </a:rPr>
                        <a:t>Expliquez comment configurer le DTP et le VLAN natif pour atténuer les attaques de VLAN.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72085455"/>
                  </a:ext>
                </a:extLst>
              </a:tr>
              <a:tr h="370840">
                <a:tc>
                  <a:txBody>
                    <a:bodyPr/>
                    <a:lstStyle/>
                    <a:p>
                      <a:pPr rtl="0" fontAlgn="ctr"/>
                      <a:r>
                        <a:rPr lang="fr-FR" b="1">
                          <a:solidFill>
                            <a:schemeClr val="bg1"/>
                          </a:solidFill>
                          <a:effectLst/>
                        </a:rPr>
                        <a:t>Atténuer les attaques DHCP</a:t>
                      </a:r>
                    </a:p>
                  </a:txBody>
                  <a:tcPr marL="47625" marR="47625" marT="47625" marB="47625" anchor="ctr">
                    <a:solidFill>
                      <a:schemeClr val="accent1"/>
                    </a:solidFill>
                  </a:tcPr>
                </a:tc>
                <a:tc>
                  <a:txBody>
                    <a:bodyPr/>
                    <a:lstStyle/>
                    <a:p>
                      <a:pPr rtl="0" fontAlgn="ctr"/>
                      <a:r>
                        <a:rPr lang="fr-FR" b="0">
                          <a:effectLst/>
                        </a:rPr>
                        <a:t>Expliquez comment configurer la suveillance DHCP pour atténuer les attaques DHCP.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28802595"/>
                  </a:ext>
                </a:extLst>
              </a:tr>
              <a:tr h="370840">
                <a:tc>
                  <a:txBody>
                    <a:bodyPr/>
                    <a:lstStyle/>
                    <a:p>
                      <a:pPr rtl="0" fontAlgn="ctr"/>
                      <a:r>
                        <a:rPr lang="fr-FR" b="1">
                          <a:solidFill>
                            <a:schemeClr val="bg1"/>
                          </a:solidFill>
                          <a:effectLst/>
                        </a:rPr>
                        <a:t>Atténuer les attaques ARP</a:t>
                      </a:r>
                    </a:p>
                  </a:txBody>
                  <a:tcPr marL="47625" marR="47625" marT="47625" marB="47625" anchor="ctr">
                    <a:solidFill>
                      <a:schemeClr val="accent1"/>
                    </a:solidFill>
                  </a:tcPr>
                </a:tc>
                <a:tc>
                  <a:txBody>
                    <a:bodyPr/>
                    <a:lstStyle/>
                    <a:p>
                      <a:pPr rtl="0" fontAlgn="ctr"/>
                      <a:r>
                        <a:rPr lang="fr-FR" b="0">
                          <a:effectLst/>
                        </a:rPr>
                        <a:t>Expliquez comment configurer l'inspection ARP pour atténuer les attaques ARP.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34809945"/>
                  </a:ext>
                </a:extLst>
              </a:tr>
              <a:tr h="370840">
                <a:tc>
                  <a:txBody>
                    <a:bodyPr/>
                    <a:lstStyle/>
                    <a:p>
                      <a:pPr rtl="0" fontAlgn="ctr"/>
                      <a:r>
                        <a:rPr lang="fr-FR" b="1">
                          <a:solidFill>
                            <a:schemeClr val="bg1"/>
                          </a:solidFill>
                          <a:effectLst/>
                        </a:rPr>
                        <a:t>Atténuer les attaques STP</a:t>
                      </a:r>
                    </a:p>
                  </a:txBody>
                  <a:tcPr marL="47625" marR="47625" marT="47625" marB="47625" anchor="ctr">
                    <a:solidFill>
                      <a:schemeClr val="accent1"/>
                    </a:solidFill>
                  </a:tcPr>
                </a:tc>
                <a:tc>
                  <a:txBody>
                    <a:bodyPr/>
                    <a:lstStyle/>
                    <a:p>
                      <a:pPr rtl="0" fontAlgn="ctr"/>
                      <a:r>
                        <a:rPr lang="fr-FR" b="0" dirty="0">
                          <a:effectLst/>
                        </a:rPr>
                        <a:t>Expliquez comment configurer </a:t>
                      </a:r>
                      <a:r>
                        <a:rPr lang="fr-FR" b="0" dirty="0" err="1">
                          <a:effectLst/>
                        </a:rPr>
                        <a:t>PortFast</a:t>
                      </a:r>
                      <a:r>
                        <a:rPr lang="fr-FR" b="0" dirty="0">
                          <a:effectLst/>
                        </a:rPr>
                        <a:t> et BPDU </a:t>
                      </a:r>
                      <a:r>
                        <a:rPr lang="fr-FR" b="0" dirty="0" err="1">
                          <a:effectLst/>
                        </a:rPr>
                        <a:t>Guard</a:t>
                      </a:r>
                      <a:r>
                        <a:rPr lang="fr-FR" b="0" dirty="0">
                          <a:effectLst/>
                        </a:rPr>
                        <a:t> pour atténuer les attaques STP.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503933313"/>
                  </a:ext>
                </a:extLst>
              </a:tr>
            </a:tbl>
          </a:graphicData>
        </a:graphic>
      </p:graphicFrame>
    </p:spTree>
    <p:custDataLst>
      <p:tags r:id="rId1"/>
    </p:custDataLst>
    <p:extLst>
      <p:ext uri="{BB962C8B-B14F-4D97-AF65-F5344CB8AC3E}">
        <p14:creationId xmlns:p14="http://schemas.microsoft.com/office/powerpoint/2010/main" val="213608852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109" y="1987945"/>
            <a:ext cx="8412530" cy="929640"/>
          </a:xfrm>
        </p:spPr>
        <p:txBody>
          <a:bodyPr/>
          <a:lstStyle/>
          <a:p>
            <a:pPr rtl="0"/>
            <a:r>
              <a:rPr lang="fr-FR" sz="4400" dirty="0">
                <a:solidFill>
                  <a:schemeClr val="accent5">
                    <a:lumMod val="40000"/>
                    <a:lumOff val="60000"/>
                  </a:schemeClr>
                </a:solidFill>
              </a:rPr>
              <a:t>11.1 Mettre en </a:t>
            </a:r>
            <a:r>
              <a:rPr lang="fr-FR" sz="4400" dirty="0" err="1">
                <a:solidFill>
                  <a:schemeClr val="accent5">
                    <a:lumMod val="40000"/>
                    <a:lumOff val="60000"/>
                  </a:schemeClr>
                </a:solidFill>
              </a:rPr>
              <a:t>oeuvre</a:t>
            </a:r>
            <a:r>
              <a:rPr lang="fr-FR" sz="4400" dirty="0">
                <a:solidFill>
                  <a:schemeClr val="accent5">
                    <a:lumMod val="40000"/>
                    <a:lumOff val="60000"/>
                  </a:schemeClr>
                </a:solidFill>
              </a:rPr>
              <a:t> la sécurité des ports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45996" y="353466"/>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Ports inutilisés sécurisés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82616C7-B30A-40CC-929E-DD6EC0837DAA}"/>
              </a:ext>
            </a:extLst>
          </p:cNvPr>
          <p:cNvSpPr>
            <a:spLocks noGrp="1"/>
          </p:cNvSpPr>
          <p:nvPr>
            <p:ph idx="1"/>
          </p:nvPr>
        </p:nvSpPr>
        <p:spPr>
          <a:xfrm>
            <a:off x="505398" y="1308140"/>
            <a:ext cx="8280057" cy="3689897"/>
          </a:xfrm>
        </p:spPr>
        <p:txBody>
          <a:bodyPr/>
          <a:lstStyle/>
          <a:p>
            <a:pPr marL="0" indent="0" algn="l" rtl="0"/>
            <a:r>
              <a:rPr lang="fr-FR" sz="1400" dirty="0">
                <a:solidFill>
                  <a:srgbClr val="000000"/>
                </a:solidFill>
              </a:rPr>
              <a:t>Les attaques de couche 2 sont parmi les plus faciles à déployer pour les pirates, mais ces menaces peuvent également être atténuées avec certaines solutions de couche 2 courantes.</a:t>
            </a:r>
          </a:p>
          <a:p>
            <a:pPr marL="342900" indent="-342900" algn="l" rtl="0">
              <a:buFont typeface="Arial" panose="020B0604020202020204" pitchFamily="34" charset="0"/>
              <a:buChar char="•"/>
            </a:pPr>
            <a:r>
              <a:rPr lang="fr-FR" sz="1400" dirty="0">
                <a:solidFill>
                  <a:srgbClr val="000000"/>
                </a:solidFill>
              </a:rPr>
              <a:t>Tous les ports (interfaces) du commutateur doivent être sécurisés avant que le commutateur ne soit déployé pour une utilisation en production. La façon dont un port est sécurisé dépend de sa fonction.</a:t>
            </a:r>
          </a:p>
          <a:p>
            <a:pPr marL="342900" indent="-342900" algn="l" rtl="0">
              <a:buFont typeface="Arial" panose="020B0604020202020204" pitchFamily="34" charset="0"/>
              <a:buChar char="•"/>
            </a:pPr>
            <a:r>
              <a:rPr lang="fr-FR" sz="1400" dirty="0">
                <a:solidFill>
                  <a:srgbClr val="000000"/>
                </a:solidFill>
              </a:rPr>
              <a:t>Une méthode simple que de nombreux administrateurs utilisent pour protéger le réseau contre les accès non autorisés consiste à désactiver tous les ports inutilisés d'un commutateur. Naviguez vers chaque port inutilisé et émettez la commande </a:t>
            </a:r>
            <a:r>
              <a:rPr lang="fr-FR" sz="1400" b="1" dirty="0" err="1">
                <a:solidFill>
                  <a:srgbClr val="000000"/>
                </a:solidFill>
              </a:rPr>
              <a:t>shutdown</a:t>
            </a:r>
            <a:r>
              <a:rPr lang="fr-FR" sz="1400" dirty="0">
                <a:solidFill>
                  <a:srgbClr val="000000"/>
                </a:solidFill>
              </a:rPr>
              <a:t> de Cisco IOS. Si un port doit être réactivé plus tard, il peut être activé avec la commande  </a:t>
            </a:r>
            <a:r>
              <a:rPr lang="fr-FR" sz="1400" b="1" dirty="0">
                <a:solidFill>
                  <a:srgbClr val="000000"/>
                </a:solidFill>
              </a:rPr>
              <a:t>no </a:t>
            </a:r>
            <a:r>
              <a:rPr lang="fr-FR" sz="1400" b="1" dirty="0" err="1">
                <a:solidFill>
                  <a:srgbClr val="000000"/>
                </a:solidFill>
              </a:rPr>
              <a:t>shutdown</a:t>
            </a:r>
            <a:r>
              <a:rPr lang="fr-FR" sz="1400" dirty="0">
                <a:solidFill>
                  <a:srgbClr val="000000"/>
                </a:solidFill>
              </a:rPr>
              <a:t> .</a:t>
            </a:r>
          </a:p>
          <a:p>
            <a:pPr marL="342900" indent="-342900" algn="l" rtl="0">
              <a:buFont typeface="Arial" panose="020B0604020202020204" pitchFamily="34" charset="0"/>
              <a:buChar char="•"/>
            </a:pPr>
            <a:r>
              <a:rPr lang="fr-FR" sz="1400" dirty="0">
                <a:solidFill>
                  <a:srgbClr val="000000"/>
                </a:solidFill>
              </a:rPr>
              <a:t>Pour configurer une portée de ports, utilisez la commande </a:t>
            </a:r>
            <a:r>
              <a:rPr lang="fr-FR" sz="1400" b="1" dirty="0">
                <a:solidFill>
                  <a:srgbClr val="000000"/>
                </a:solidFill>
              </a:rPr>
              <a:t>interface range</a:t>
            </a:r>
            <a:r>
              <a:rPr lang="fr-FR" sz="1400" dirty="0">
                <a:solidFill>
                  <a:srgbClr val="000000"/>
                </a:solidFill>
              </a:rPr>
              <a:t> .</a:t>
            </a:r>
          </a:p>
        </p:txBody>
      </p:sp>
      <p:sp>
        <p:nvSpPr>
          <p:cNvPr id="8" name="Rectangle 3">
            <a:extLst>
              <a:ext uri="{FF2B5EF4-FFF2-40B4-BE49-F238E27FC236}">
                <a16:creationId xmlns:a16="http://schemas.microsoft.com/office/drawing/2014/main" xmlns:c15="http://schemas.microsoft.com/office/drawing/2012/chart" xmlns:c="http://schemas.openxmlformats.org/drawingml/2006/chart" xmlns="" id="{79DBF04D-30A4-4EEB-B7E2-7AB82D0B955C}"/>
              </a:ext>
            </a:extLst>
          </p:cNvPr>
          <p:cNvSpPr>
            <a:spLocks noChangeArrowheads="1"/>
          </p:cNvSpPr>
          <p:nvPr/>
        </p:nvSpPr>
        <p:spPr bwMode="auto">
          <a:xfrm>
            <a:off x="715818" y="3986406"/>
            <a:ext cx="7712363"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Switch(config)# </a:t>
            </a:r>
            <a:r>
              <a:rPr kumimoji="0" lang="fr-FR" sz="14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interface range</a:t>
            </a:r>
            <a:r>
              <a:rPr kumimoji="0" lang="fr-FR"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fr-FR" sz="1400" b="0" i="1"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type module/first-</a:t>
            </a:r>
            <a:r>
              <a:rPr kumimoji="0" lang="fr-FR" sz="1400" b="0" i="1"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number</a:t>
            </a:r>
            <a:r>
              <a:rPr kumimoji="0" lang="fr-FR" sz="1400" b="0" i="1"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last-</a:t>
            </a:r>
            <a:r>
              <a:rPr kumimoji="0" lang="fr-FR" sz="1400" b="0" i="1"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number</a:t>
            </a:r>
            <a:r>
              <a:rPr kumimoji="0" lang="fr-FR"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07576" y="361150"/>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Atténuer les attaques de table d'adresses MAC</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2D2D89E2-D658-4941-8C21-72A164C1B29F}"/>
              </a:ext>
            </a:extLst>
          </p:cNvPr>
          <p:cNvSpPr>
            <a:spLocks noGrp="1"/>
          </p:cNvSpPr>
          <p:nvPr>
            <p:ph idx="1"/>
          </p:nvPr>
        </p:nvSpPr>
        <p:spPr>
          <a:xfrm>
            <a:off x="459294" y="1338343"/>
            <a:ext cx="8280057" cy="3689897"/>
          </a:xfrm>
        </p:spPr>
        <p:txBody>
          <a:bodyPr/>
          <a:lstStyle/>
          <a:p>
            <a:pPr marL="0" indent="0" algn="l" rtl="0"/>
            <a:r>
              <a:rPr lang="fr-FR" sz="1400" dirty="0">
                <a:solidFill>
                  <a:srgbClr val="000000"/>
                </a:solidFill>
              </a:rPr>
              <a:t>La méthode la plus simple et la plus efficace pour empêcher les attaques par débordement de la table d'adresses MAC consiste à activer la sécurité des ports.</a:t>
            </a:r>
          </a:p>
          <a:p>
            <a:pPr marL="342900" indent="-342900" algn="l" rtl="0">
              <a:buFont typeface="Arial" panose="020B0604020202020204" pitchFamily="34" charset="0"/>
              <a:buChar char="•"/>
            </a:pPr>
            <a:r>
              <a:rPr lang="fr-FR" sz="1400" dirty="0">
                <a:solidFill>
                  <a:srgbClr val="000000"/>
                </a:solidFill>
              </a:rPr>
              <a:t>La sécurité des ports limite le nombre d'adresses MAC valides autorisées sur un port. Il permet à un administrateur de configurer manuellement les adresses MAC d'un port ou de permettre au commutateur d'apprendre dynamiquement un nombre limité d'adresses MAC. Lorsqu'un port configuré avec la sécurité de port reçoit une trame, l'adresse MAC du source de la trame est comparée à la liste des adresses MAC des source sécurisées qui ont été configurées manuellement ou apprises dynamiquement sur le port.</a:t>
            </a:r>
          </a:p>
          <a:p>
            <a:pPr marL="342900" indent="-342900" algn="l" rtl="0">
              <a:buFont typeface="Arial" panose="020B0604020202020204" pitchFamily="34" charset="0"/>
              <a:buChar char="•"/>
            </a:pPr>
            <a:r>
              <a:rPr lang="fr-FR" sz="1400" dirty="0">
                <a:solidFill>
                  <a:srgbClr val="000000"/>
                </a:solidFill>
              </a:rPr>
              <a:t>En limitant le nombre d'adresses MAC autorisées sur un port à un, la sécurité du port peut être utilisée pour contrôler l'accès non autorisé au réseau.</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403822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69049" y="222837"/>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Activer la sécurité des ports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FCCF7BA-AB28-44CC-AB79-6CF565E3746D}"/>
              </a:ext>
            </a:extLst>
          </p:cNvPr>
          <p:cNvSpPr>
            <a:spLocks noGrp="1"/>
          </p:cNvSpPr>
          <p:nvPr>
            <p:ph idx="1"/>
          </p:nvPr>
        </p:nvSpPr>
        <p:spPr>
          <a:xfrm>
            <a:off x="226764" y="1023832"/>
            <a:ext cx="8612479" cy="2742882"/>
          </a:xfrm>
        </p:spPr>
        <p:txBody>
          <a:bodyPr/>
          <a:lstStyle/>
          <a:p>
            <a:pPr marL="0" indent="0" algn="l" rtl="0"/>
            <a:r>
              <a:rPr lang="fr-FR" sz="1400" dirty="0">
                <a:solidFill>
                  <a:srgbClr val="000000"/>
                </a:solidFill>
              </a:rPr>
              <a:t>La sécurité des ports est activée avec la commande de configuration de l'interface </a:t>
            </a:r>
            <a:r>
              <a:rPr lang="fr-FR" sz="1400" b="1" dirty="0" err="1">
                <a:solidFill>
                  <a:srgbClr val="000000"/>
                </a:solidFill>
              </a:rPr>
              <a:t>switchport</a:t>
            </a:r>
            <a:r>
              <a:rPr lang="fr-FR" sz="1400" b="1" dirty="0">
                <a:solidFill>
                  <a:srgbClr val="000000"/>
                </a:solidFill>
              </a:rPr>
              <a:t> port-</a:t>
            </a:r>
            <a:r>
              <a:rPr lang="fr-FR" sz="1400" b="1" dirty="0" err="1">
                <a:solidFill>
                  <a:srgbClr val="000000"/>
                </a:solidFill>
              </a:rPr>
              <a:t>security</a:t>
            </a:r>
            <a:r>
              <a:rPr lang="fr-FR" sz="1400" b="1" dirty="0">
                <a:solidFill>
                  <a:srgbClr val="000000"/>
                </a:solidFill>
              </a:rPr>
              <a:t> </a:t>
            </a:r>
            <a:r>
              <a:rPr lang="fr-FR" sz="1400" dirty="0">
                <a:solidFill>
                  <a:srgbClr val="000000"/>
                </a:solidFill>
              </a:rPr>
              <a:t>.</a:t>
            </a:r>
          </a:p>
          <a:p>
            <a:pPr marL="0" indent="0" algn="l"/>
            <a:endParaRPr lang="en-US" sz="1400" dirty="0">
              <a:solidFill>
                <a:srgbClr val="000000"/>
              </a:solidFill>
            </a:endParaRPr>
          </a:p>
          <a:p>
            <a:pPr marL="0" indent="0" algn="l" rtl="0"/>
            <a:r>
              <a:rPr lang="fr-FR" sz="1400" dirty="0">
                <a:solidFill>
                  <a:srgbClr val="000000"/>
                </a:solidFill>
              </a:rPr>
              <a:t>Notez que dans l'exemple, la commande </a:t>
            </a:r>
            <a:r>
              <a:rPr lang="fr-FR" sz="1400" b="1" dirty="0" err="1">
                <a:solidFill>
                  <a:srgbClr val="000000"/>
                </a:solidFill>
              </a:rPr>
              <a:t>switchport</a:t>
            </a:r>
            <a:r>
              <a:rPr lang="fr-FR" sz="1400" b="1" dirty="0">
                <a:solidFill>
                  <a:srgbClr val="000000"/>
                </a:solidFill>
              </a:rPr>
              <a:t> port-</a:t>
            </a:r>
            <a:r>
              <a:rPr lang="fr-FR" sz="1400" b="1" dirty="0" err="1">
                <a:solidFill>
                  <a:srgbClr val="000000"/>
                </a:solidFill>
              </a:rPr>
              <a:t>security</a:t>
            </a:r>
            <a:r>
              <a:rPr lang="fr-FR" sz="1400" dirty="0">
                <a:solidFill>
                  <a:srgbClr val="000000"/>
                </a:solidFill>
              </a:rPr>
              <a:t>  a été rejetée. C'est parce que, la sécurité des ports ne peut être configurée que sur des ports d'accès configurés manuellement ou des ports de </a:t>
            </a:r>
            <a:r>
              <a:rPr lang="fr-FR" sz="1400" dirty="0" err="1">
                <a:solidFill>
                  <a:srgbClr val="000000"/>
                </a:solidFill>
              </a:rPr>
              <a:t>trunk</a:t>
            </a:r>
            <a:r>
              <a:rPr lang="fr-FR" sz="1400" dirty="0">
                <a:solidFill>
                  <a:srgbClr val="000000"/>
                </a:solidFill>
              </a:rPr>
              <a:t> de réseau configurés manuellement. Par défaut, les ports de commutateur de couche 2 sont réglés sur l'auto dynamique (</a:t>
            </a:r>
            <a:r>
              <a:rPr lang="fr-FR" sz="1400" dirty="0" err="1">
                <a:solidFill>
                  <a:srgbClr val="000000"/>
                </a:solidFill>
              </a:rPr>
              <a:t>trunking</a:t>
            </a:r>
            <a:r>
              <a:rPr lang="fr-FR" sz="1400" dirty="0">
                <a:solidFill>
                  <a:srgbClr val="000000"/>
                </a:solidFill>
              </a:rPr>
              <a:t> activée). Par conséquent, dans l'exemple, le port est configuré avec la commande de configuration de l'interface </a:t>
            </a:r>
            <a:r>
              <a:rPr lang="fr-FR" sz="1400" b="1" dirty="0" err="1">
                <a:solidFill>
                  <a:srgbClr val="000000"/>
                </a:solidFill>
              </a:rPr>
              <a:t>switchport</a:t>
            </a:r>
            <a:r>
              <a:rPr lang="fr-FR" sz="1400" b="1" dirty="0">
                <a:solidFill>
                  <a:srgbClr val="000000"/>
                </a:solidFill>
              </a:rPr>
              <a:t> mode </a:t>
            </a:r>
            <a:r>
              <a:rPr lang="fr-FR" sz="1400" b="1" dirty="0" err="1">
                <a:solidFill>
                  <a:srgbClr val="000000"/>
                </a:solidFill>
              </a:rPr>
              <a:t>access</a:t>
            </a:r>
            <a:r>
              <a:rPr lang="fr-FR" sz="1400" dirty="0">
                <a:solidFill>
                  <a:srgbClr val="000000"/>
                </a:solidFill>
              </a:rPr>
              <a:t> .</a:t>
            </a:r>
          </a:p>
          <a:p>
            <a:pPr marL="0" indent="0" algn="l"/>
            <a:endParaRPr lang="en-US" sz="1400" b="1" dirty="0">
              <a:solidFill>
                <a:srgbClr val="000000"/>
              </a:solidFill>
            </a:endParaRPr>
          </a:p>
          <a:p>
            <a:pPr marL="0" indent="0" algn="l" rtl="0"/>
            <a:r>
              <a:rPr lang="fr-FR" sz="1400" b="1" dirty="0">
                <a:solidFill>
                  <a:srgbClr val="000000"/>
                </a:solidFill>
              </a:rPr>
              <a:t>Remarque</a:t>
            </a:r>
            <a:r>
              <a:rPr lang="fr-FR" sz="1400" dirty="0">
                <a:solidFill>
                  <a:srgbClr val="000000"/>
                </a:solidFill>
              </a:rPr>
              <a:t>: la sécurité des ports </a:t>
            </a:r>
            <a:r>
              <a:rPr lang="fr-FR" sz="1400" dirty="0" err="1" smtClean="0">
                <a:solidFill>
                  <a:srgbClr val="000000"/>
                </a:solidFill>
              </a:rPr>
              <a:t>trunc</a:t>
            </a:r>
            <a:r>
              <a:rPr lang="fr-FR" sz="1400" dirty="0" smtClean="0">
                <a:solidFill>
                  <a:srgbClr val="000000"/>
                </a:solidFill>
              </a:rPr>
              <a:t> </a:t>
            </a:r>
            <a:r>
              <a:rPr lang="fr-FR" sz="1400" dirty="0">
                <a:solidFill>
                  <a:srgbClr val="000000"/>
                </a:solidFill>
              </a:rPr>
              <a:t>dépasse le cadre de ce cours.</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xmlns:c15="http://schemas.microsoft.com/office/drawing/2012/chart" xmlns:c="http://schemas.openxmlformats.org/drawingml/2006/chart" xmlns="" id="{00B1C3E7-3B22-40C8-88E3-6C624E7025E2}"/>
              </a:ext>
            </a:extLst>
          </p:cNvPr>
          <p:cNvPicPr>
            <a:picLocks noChangeAspect="1"/>
          </p:cNvPicPr>
          <p:nvPr/>
        </p:nvPicPr>
        <p:blipFill>
          <a:blip r:embed="rId3"/>
          <a:stretch>
            <a:fillRect/>
          </a:stretch>
        </p:blipFill>
        <p:spPr>
          <a:xfrm>
            <a:off x="2384000" y="3482403"/>
            <a:ext cx="3313355" cy="1288129"/>
          </a:xfrm>
          <a:prstGeom prst="rect">
            <a:avLst/>
          </a:prstGeom>
        </p:spPr>
      </p:pic>
    </p:spTree>
    <p:extLst>
      <p:ext uri="{BB962C8B-B14F-4D97-AF65-F5344CB8AC3E}">
        <p14:creationId xmlns:p14="http://schemas.microsoft.com/office/powerpoint/2010/main" val="7837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9156" y="215153"/>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Activer la sécurité des ports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FCCF7BA-AB28-44CC-AB79-6CF565E3746D}"/>
              </a:ext>
            </a:extLst>
          </p:cNvPr>
          <p:cNvSpPr>
            <a:spLocks noGrp="1"/>
          </p:cNvSpPr>
          <p:nvPr>
            <p:ph idx="1"/>
          </p:nvPr>
        </p:nvSpPr>
        <p:spPr>
          <a:xfrm>
            <a:off x="180975" y="1122966"/>
            <a:ext cx="4982152" cy="3689897"/>
          </a:xfrm>
        </p:spPr>
        <p:txBody>
          <a:bodyPr/>
          <a:lstStyle/>
          <a:p>
            <a:pPr marL="0" indent="0" algn="l" rtl="0"/>
            <a:r>
              <a:rPr lang="fr-FR" sz="1400" dirty="0">
                <a:solidFill>
                  <a:srgbClr val="000000"/>
                </a:solidFill>
              </a:rPr>
              <a:t>Utilisez la commande </a:t>
            </a:r>
            <a:r>
              <a:rPr lang="fr-FR" sz="1400" b="1" dirty="0">
                <a:solidFill>
                  <a:srgbClr val="000000"/>
                </a:solidFill>
              </a:rPr>
              <a:t>show port-</a:t>
            </a:r>
            <a:r>
              <a:rPr lang="fr-FR" sz="1400" b="1" dirty="0" err="1">
                <a:solidFill>
                  <a:srgbClr val="000000"/>
                </a:solidFill>
              </a:rPr>
              <a:t>security</a:t>
            </a:r>
            <a:r>
              <a:rPr lang="fr-FR" sz="1400" b="1" dirty="0">
                <a:solidFill>
                  <a:srgbClr val="000000"/>
                </a:solidFill>
              </a:rPr>
              <a:t> interface</a:t>
            </a:r>
            <a:r>
              <a:rPr lang="fr-FR" sz="1400" dirty="0">
                <a:solidFill>
                  <a:srgbClr val="000000"/>
                </a:solidFill>
              </a:rPr>
              <a:t> pour afficher les paramètres de sécurité de port actuels pour </a:t>
            </a:r>
            <a:r>
              <a:rPr lang="fr-FR" sz="1400" dirty="0" err="1">
                <a:solidFill>
                  <a:srgbClr val="000000"/>
                </a:solidFill>
              </a:rPr>
              <a:t>FastEthernet</a:t>
            </a:r>
            <a:r>
              <a:rPr lang="fr-FR" sz="1400" dirty="0">
                <a:solidFill>
                  <a:srgbClr val="000000"/>
                </a:solidFill>
              </a:rPr>
              <a:t> 0/1. </a:t>
            </a:r>
          </a:p>
          <a:p>
            <a:pPr marL="285750" indent="-285750" algn="l" rtl="0">
              <a:buFont typeface="Arial" panose="020B0604020202020204" pitchFamily="34" charset="0"/>
              <a:buChar char="•"/>
            </a:pPr>
            <a:r>
              <a:rPr lang="fr-FR" sz="1400" dirty="0">
                <a:solidFill>
                  <a:srgbClr val="000000"/>
                </a:solidFill>
              </a:rPr>
              <a:t>Remarquez comment la sécurité des ports est activée, le mode de violation est arrêté et comment le nombre maximal d'adresses MAC est 1. </a:t>
            </a:r>
          </a:p>
          <a:p>
            <a:pPr marL="285750" indent="-285750" algn="l" rtl="0">
              <a:buFont typeface="Arial" panose="020B0604020202020204" pitchFamily="34" charset="0"/>
              <a:buChar char="•"/>
            </a:pPr>
            <a:r>
              <a:rPr lang="fr-FR" sz="1400" dirty="0">
                <a:solidFill>
                  <a:srgbClr val="000000"/>
                </a:solidFill>
              </a:rPr>
              <a:t>Si un périphérique est connecté au port, le commutateur ajoute automatiquement l'adresse MAC du périphérique en tant que MAC sécurisé. Dans cet exemple, aucun périphérique n'est connecté au port.</a:t>
            </a:r>
          </a:p>
          <a:p>
            <a:pPr marL="0" indent="0" algn="l"/>
            <a:endParaRPr lang="en-US" sz="1400" b="1" dirty="0">
              <a:solidFill>
                <a:srgbClr val="000000"/>
              </a:solidFill>
            </a:endParaRPr>
          </a:p>
          <a:p>
            <a:pPr marL="0" indent="0" algn="l" rtl="0"/>
            <a:r>
              <a:rPr lang="fr-FR" sz="1400" b="1" dirty="0">
                <a:solidFill>
                  <a:srgbClr val="000000"/>
                </a:solidFill>
              </a:rPr>
              <a:t>Remarque</a:t>
            </a:r>
            <a:r>
              <a:rPr lang="fr-FR" sz="1400" dirty="0">
                <a:solidFill>
                  <a:srgbClr val="000000"/>
                </a:solidFill>
              </a:rPr>
              <a:t>: si un port actif est configuré avec la commande </a:t>
            </a:r>
            <a:r>
              <a:rPr lang="fr-FR" sz="1400" b="1" dirty="0" err="1">
                <a:solidFill>
                  <a:srgbClr val="000000"/>
                </a:solidFill>
              </a:rPr>
              <a:t>switchport</a:t>
            </a:r>
            <a:r>
              <a:rPr lang="fr-FR" sz="1400" b="1" dirty="0">
                <a:solidFill>
                  <a:srgbClr val="000000"/>
                </a:solidFill>
              </a:rPr>
              <a:t> port-</a:t>
            </a:r>
            <a:r>
              <a:rPr lang="fr-FR" sz="1400" b="1" dirty="0" err="1">
                <a:solidFill>
                  <a:srgbClr val="000000"/>
                </a:solidFill>
              </a:rPr>
              <a:t>security</a:t>
            </a:r>
            <a:r>
              <a:rPr lang="fr-FR" sz="1400" dirty="0">
                <a:solidFill>
                  <a:srgbClr val="000000"/>
                </a:solidFill>
              </a:rPr>
              <a:t> et que plusieurs périphériques sont connectés à ce port, le port passera à l'état désactivé par erreur.</a:t>
            </a:r>
            <a:r>
              <a:rPr lang="fr-FR" sz="1400" b="1" dirty="0">
                <a:solidFill>
                  <a:srgbClr val="000000"/>
                </a:solidFill>
              </a:rPr>
              <a:t> </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D5159F29-431D-427E-A7E6-E14D2C9F6863}"/>
              </a:ext>
            </a:extLst>
          </p:cNvPr>
          <p:cNvPicPr>
            <a:picLocks noChangeAspect="1"/>
          </p:cNvPicPr>
          <p:nvPr/>
        </p:nvPicPr>
        <p:blipFill>
          <a:blip r:embed="rId3"/>
          <a:stretch>
            <a:fillRect/>
          </a:stretch>
        </p:blipFill>
        <p:spPr>
          <a:xfrm>
            <a:off x="5342304" y="1353487"/>
            <a:ext cx="3153492" cy="2568634"/>
          </a:xfrm>
          <a:prstGeom prst="rect">
            <a:avLst/>
          </a:prstGeom>
        </p:spPr>
      </p:pic>
    </p:spTree>
    <p:extLst>
      <p:ext uri="{BB962C8B-B14F-4D97-AF65-F5344CB8AC3E}">
        <p14:creationId xmlns:p14="http://schemas.microsoft.com/office/powerpoint/2010/main" val="14352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2209" y="192101"/>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Activer la sécurité des ports (Suite)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86403019-C51B-4716-9FDA-CCFD91083DF6}"/>
              </a:ext>
            </a:extLst>
          </p:cNvPr>
          <p:cNvSpPr>
            <a:spLocks noGrp="1"/>
          </p:cNvSpPr>
          <p:nvPr>
            <p:ph idx="1"/>
          </p:nvPr>
        </p:nvSpPr>
        <p:spPr>
          <a:xfrm>
            <a:off x="351717" y="1185195"/>
            <a:ext cx="8280057" cy="626341"/>
          </a:xfrm>
        </p:spPr>
        <p:txBody>
          <a:bodyPr/>
          <a:lstStyle/>
          <a:p>
            <a:pPr marL="0" indent="0" algn="l" rtl="0"/>
            <a:r>
              <a:rPr lang="fr-FR" sz="1400" dirty="0">
                <a:solidFill>
                  <a:srgbClr val="000000"/>
                </a:solidFill>
              </a:rPr>
              <a:t>Une fois la sécurité des ports est activée, d'autres spécificités de sécurité des ports peuvent être configurées, comme illustré dans l'exemple.</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C6887EAF-9C49-4900-9453-790AC819A57D}"/>
              </a:ext>
            </a:extLst>
          </p:cNvPr>
          <p:cNvPicPr>
            <a:picLocks noChangeAspect="1"/>
          </p:cNvPicPr>
          <p:nvPr/>
        </p:nvPicPr>
        <p:blipFill>
          <a:blip r:embed="rId3"/>
          <a:stretch>
            <a:fillRect/>
          </a:stretch>
        </p:blipFill>
        <p:spPr>
          <a:xfrm>
            <a:off x="2413268" y="1995953"/>
            <a:ext cx="3705225" cy="1762125"/>
          </a:xfrm>
          <a:prstGeom prst="rect">
            <a:avLst/>
          </a:prstGeom>
        </p:spPr>
      </p:pic>
    </p:spTree>
    <p:extLst>
      <p:ext uri="{BB962C8B-B14F-4D97-AF65-F5344CB8AC3E}">
        <p14:creationId xmlns:p14="http://schemas.microsoft.com/office/powerpoint/2010/main" val="12712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92208"/>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Limiter et apprendre les adresses MAC</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C0F48E29-EACB-4C02-A343-0E5B33F0F37C}"/>
              </a:ext>
            </a:extLst>
          </p:cNvPr>
          <p:cNvSpPr>
            <a:spLocks noGrp="1"/>
          </p:cNvSpPr>
          <p:nvPr>
            <p:ph idx="1"/>
          </p:nvPr>
        </p:nvSpPr>
        <p:spPr>
          <a:xfrm>
            <a:off x="431971" y="1023830"/>
            <a:ext cx="8280057" cy="3689897"/>
          </a:xfrm>
        </p:spPr>
        <p:txBody>
          <a:bodyPr/>
          <a:lstStyle/>
          <a:p>
            <a:pPr marL="0" indent="0" algn="l" rtl="0"/>
            <a:r>
              <a:rPr lang="fr-FR" sz="1600" dirty="0">
                <a:solidFill>
                  <a:srgbClr val="000000"/>
                </a:solidFill>
              </a:rPr>
              <a:t>Pour définir le nombre maximal d'adresses MAC autorisées sur un port, utilisez la commande suivante:</a:t>
            </a:r>
          </a:p>
          <a:p>
            <a:pPr marL="0" indent="0" algn="l"/>
            <a:endParaRPr lang="en-US" sz="16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rtl="0">
              <a:buFont typeface="Arial" panose="020B0604020202020204" pitchFamily="34" charset="0"/>
              <a:buChar char="•"/>
            </a:pPr>
            <a:r>
              <a:rPr lang="fr-FR" sz="1600" dirty="0">
                <a:solidFill>
                  <a:srgbClr val="000000"/>
                </a:solidFill>
              </a:rPr>
              <a:t>La valeur de sécurité du port par défaut est 1. </a:t>
            </a:r>
          </a:p>
          <a:p>
            <a:pPr marL="285750" indent="-285750" algn="l" rtl="0">
              <a:buFont typeface="Arial" panose="020B0604020202020204" pitchFamily="34" charset="0"/>
              <a:buChar char="•"/>
            </a:pPr>
            <a:r>
              <a:rPr lang="fr-FR" sz="1600" dirty="0">
                <a:solidFill>
                  <a:srgbClr val="000000"/>
                </a:solidFill>
              </a:rPr>
              <a:t>Le nombre maximal d'adresses MAC sécurisées pouvant être configurées dépend du commutateur et de l'IOS. </a:t>
            </a:r>
          </a:p>
          <a:p>
            <a:pPr marL="285750" indent="-285750" algn="l" rtl="0">
              <a:buFont typeface="Arial" panose="020B0604020202020204" pitchFamily="34" charset="0"/>
              <a:buChar char="•"/>
            </a:pPr>
            <a:r>
              <a:rPr lang="fr-FR" sz="1600" dirty="0">
                <a:solidFill>
                  <a:srgbClr val="000000"/>
                </a:solidFill>
              </a:rPr>
              <a:t>Dans cet exemple, le maximum est 8192.</a:t>
            </a:r>
          </a:p>
        </p:txBody>
      </p:sp>
      <p:sp>
        <p:nvSpPr>
          <p:cNvPr id="8" name="Rectangle 2">
            <a:extLst>
              <a:ext uri="{FF2B5EF4-FFF2-40B4-BE49-F238E27FC236}">
                <a16:creationId xmlns:a16="http://schemas.microsoft.com/office/drawing/2014/main" xmlns:c15="http://schemas.microsoft.com/office/drawing/2012/chart" xmlns:c="http://schemas.openxmlformats.org/drawingml/2006/chart" xmlns="" id="{FC15DED5-1222-4C49-BA59-8695EE2DFA06}"/>
              </a:ext>
            </a:extLst>
          </p:cNvPr>
          <p:cNvSpPr>
            <a:spLocks noChangeArrowheads="1"/>
          </p:cNvSpPr>
          <p:nvPr/>
        </p:nvSpPr>
        <p:spPr bwMode="auto">
          <a:xfrm>
            <a:off x="1326095" y="1679118"/>
            <a:ext cx="6491810"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switchport</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port-</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security</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maximum </a:t>
            </a:r>
            <a:r>
              <a:rPr kumimoji="0" lang="fr-FR" sz="14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value </a:t>
            </a:r>
            <a:r>
              <a:rPr kumimoji="0" lang="fr-FR"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pic>
        <p:nvPicPr>
          <p:cNvPr id="9" name="Picture 8">
            <a:extLst>
              <a:ext uri="{FF2B5EF4-FFF2-40B4-BE49-F238E27FC236}">
                <a16:creationId xmlns:a16="http://schemas.microsoft.com/office/drawing/2014/main" xmlns:c15="http://schemas.microsoft.com/office/drawing/2012/chart" xmlns:c="http://schemas.openxmlformats.org/drawingml/2006/chart" xmlns="" id="{71B0FE21-7131-4D64-BC9A-5DF66DE135B4}"/>
              </a:ext>
            </a:extLst>
          </p:cNvPr>
          <p:cNvPicPr>
            <a:picLocks noChangeAspect="1"/>
          </p:cNvPicPr>
          <p:nvPr/>
        </p:nvPicPr>
        <p:blipFill>
          <a:blip r:embed="rId3"/>
          <a:stretch>
            <a:fillRect/>
          </a:stretch>
        </p:blipFill>
        <p:spPr>
          <a:xfrm>
            <a:off x="1825386" y="3228745"/>
            <a:ext cx="3958178" cy="1166810"/>
          </a:xfrm>
          <a:prstGeom prst="rect">
            <a:avLst/>
          </a:prstGeom>
        </p:spPr>
      </p:pic>
    </p:spTree>
    <p:extLst>
      <p:ext uri="{BB962C8B-B14F-4D97-AF65-F5344CB8AC3E}">
        <p14:creationId xmlns:p14="http://schemas.microsoft.com/office/powerpoint/2010/main" val="3255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76840" y="84524"/>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Limiter et apprendre les adresses MAC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C0F48E29-EACB-4C02-A343-0E5B33F0F37C}"/>
              </a:ext>
            </a:extLst>
          </p:cNvPr>
          <p:cNvSpPr>
            <a:spLocks noGrp="1"/>
          </p:cNvSpPr>
          <p:nvPr>
            <p:ph idx="1"/>
          </p:nvPr>
        </p:nvSpPr>
        <p:spPr>
          <a:xfrm>
            <a:off x="523703" y="885519"/>
            <a:ext cx="8280057" cy="1477963"/>
          </a:xfrm>
        </p:spPr>
        <p:txBody>
          <a:bodyPr/>
          <a:lstStyle/>
          <a:p>
            <a:pPr marL="0" indent="0" algn="l" rtl="0"/>
            <a:r>
              <a:rPr lang="fr-FR" sz="1400" dirty="0">
                <a:solidFill>
                  <a:srgbClr val="000000"/>
                </a:solidFill>
              </a:rPr>
              <a:t>Le commutateur peut être configuré pour en savoir plus sur les adresses MAC sur un port sécurisé de trois manières:</a:t>
            </a:r>
          </a:p>
          <a:p>
            <a:pPr marL="0" indent="0" algn="l" rtl="0"/>
            <a:r>
              <a:rPr lang="fr-FR" sz="1400" b="1" dirty="0">
                <a:solidFill>
                  <a:srgbClr val="000000"/>
                </a:solidFill>
              </a:rPr>
              <a:t>1. Configuration manuelle: </a:t>
            </a:r>
            <a:r>
              <a:rPr lang="fr-FR" sz="1400" dirty="0">
                <a:solidFill>
                  <a:srgbClr val="000000"/>
                </a:solidFill>
              </a:rPr>
              <a:t>l'administrateur configure manuellement une ou des adresses MAC statiques à l'aide de la commande suivante pour chaque adresse MAC sécurisée sur le port:</a:t>
            </a:r>
          </a:p>
          <a:p>
            <a:pPr marL="342900" indent="-342900" algn="l">
              <a:buFont typeface="+mj-lt"/>
              <a:buAutoNum type="arabicPeriod"/>
            </a:pPr>
            <a:endParaRPr lang="en-US" sz="1400" dirty="0">
              <a:solidFill>
                <a:srgbClr val="000000"/>
              </a:solidFill>
            </a:endParaRPr>
          </a:p>
          <a:p>
            <a:pPr marL="342900" indent="-342900" algn="l">
              <a:buFont typeface="+mj-lt"/>
              <a:buAutoNum type="arabicPeriod"/>
            </a:pPr>
            <a:endParaRPr lang="en-US" sz="1400" dirty="0">
              <a:solidFill>
                <a:srgbClr val="000000"/>
              </a:solidFill>
            </a:endParaRPr>
          </a:p>
          <a:p>
            <a:pPr marL="0" indent="0" algn="l"/>
            <a:endParaRPr lang="en-US" sz="1400" dirty="0">
              <a:solidFill>
                <a:srgbClr val="000000"/>
              </a:solidFill>
            </a:endParaRPr>
          </a:p>
          <a:p>
            <a:pPr marL="0" indent="0" algn="l"/>
            <a:endParaRPr lang="en-US" sz="1400" dirty="0">
              <a:solidFill>
                <a:srgbClr val="000000"/>
              </a:solidFill>
            </a:endParaRPr>
          </a:p>
          <a:p>
            <a:pPr marL="0" indent="0" algn="l" rtl="0"/>
            <a:r>
              <a:rPr lang="fr-FR" sz="1400" dirty="0">
                <a:solidFill>
                  <a:srgbClr val="000000"/>
                </a:solidFill>
              </a:rPr>
              <a:t>       </a:t>
            </a:r>
          </a:p>
        </p:txBody>
      </p:sp>
      <p:sp>
        <p:nvSpPr>
          <p:cNvPr id="5" name="Rectangle 2">
            <a:extLst>
              <a:ext uri="{FF2B5EF4-FFF2-40B4-BE49-F238E27FC236}">
                <a16:creationId xmlns:a16="http://schemas.microsoft.com/office/drawing/2014/main" xmlns:c15="http://schemas.microsoft.com/office/drawing/2012/chart" xmlns:c="http://schemas.openxmlformats.org/drawingml/2006/chart" xmlns="" id="{EE6B0FD2-F3AB-4AA6-93AE-5885E708BAD1}"/>
              </a:ext>
            </a:extLst>
          </p:cNvPr>
          <p:cNvSpPr>
            <a:spLocks noChangeArrowheads="1"/>
          </p:cNvSpPr>
          <p:nvPr/>
        </p:nvSpPr>
        <p:spPr bwMode="auto">
          <a:xfrm>
            <a:off x="805192" y="1960583"/>
            <a:ext cx="7303281"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switchport</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port-</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security</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mac-</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address</a:t>
            </a:r>
            <a:r>
              <a:rPr kumimoji="0" lang="fr-FR"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4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mac-</a:t>
            </a:r>
            <a:r>
              <a:rPr kumimoji="0" lang="fr-FR" sz="1400" b="0" i="1"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address</a:t>
            </a:r>
            <a:r>
              <a:rPr kumimoji="0" lang="fr-FR" sz="14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2" name="TextBox 1">
            <a:extLst>
              <a:ext uri="{FF2B5EF4-FFF2-40B4-BE49-F238E27FC236}">
                <a16:creationId xmlns:a16="http://schemas.microsoft.com/office/drawing/2014/main" xmlns:c15="http://schemas.microsoft.com/office/drawing/2012/chart" xmlns:c="http://schemas.openxmlformats.org/drawingml/2006/chart" xmlns="" id="{7EDCC5F7-8CBD-4D14-B587-FEE45C93A1B5}"/>
              </a:ext>
            </a:extLst>
          </p:cNvPr>
          <p:cNvSpPr txBox="1"/>
          <p:nvPr/>
        </p:nvSpPr>
        <p:spPr>
          <a:xfrm>
            <a:off x="523703" y="2176027"/>
            <a:ext cx="8010698" cy="2031325"/>
          </a:xfrm>
          <a:prstGeom prst="rect">
            <a:avLst/>
          </a:prstGeom>
          <a:noFill/>
        </p:spPr>
        <p:txBody>
          <a:bodyPr wrap="square" rtlCol="0">
            <a:spAutoFit/>
          </a:bodyPr>
          <a:lstStyle/>
          <a:p>
            <a:pPr rtl="0"/>
            <a:r>
              <a:rPr lang="fr-FR" sz="1400" b="1" dirty="0">
                <a:solidFill>
                  <a:srgbClr val="000000"/>
                </a:solidFill>
              </a:rPr>
              <a:t>2. Apprentissage dynamique: </a:t>
            </a:r>
            <a:r>
              <a:rPr lang="fr-FR" sz="1400" dirty="0">
                <a:solidFill>
                  <a:srgbClr val="000000"/>
                </a:solidFill>
              </a:rPr>
              <a:t>lorsque la commande </a:t>
            </a:r>
            <a:r>
              <a:rPr lang="fr-FR" sz="1400" b="1" dirty="0" err="1">
                <a:solidFill>
                  <a:srgbClr val="000000"/>
                </a:solidFill>
              </a:rPr>
              <a:t>switchport</a:t>
            </a:r>
            <a:r>
              <a:rPr lang="fr-FR" sz="1400" b="1" dirty="0">
                <a:solidFill>
                  <a:srgbClr val="000000"/>
                </a:solidFill>
              </a:rPr>
              <a:t> port-</a:t>
            </a:r>
            <a:r>
              <a:rPr lang="fr-FR" sz="1400" b="1" dirty="0" err="1">
                <a:solidFill>
                  <a:srgbClr val="000000"/>
                </a:solidFill>
              </a:rPr>
              <a:t>security</a:t>
            </a:r>
            <a:r>
              <a:rPr lang="fr-FR" sz="1400" dirty="0">
                <a:solidFill>
                  <a:srgbClr val="000000"/>
                </a:solidFill>
              </a:rPr>
              <a:t> est entrée, le MAC source actuel du périphérique connecté au port est automatiquement sécurisé mais n'est pas ajouté à la configuration en cours. Si le commutateur est redémarré, le port devra réapprendre l'adresse MAC du périphérique.</a:t>
            </a:r>
          </a:p>
          <a:p>
            <a:pPr marL="342900" indent="-342900">
              <a:buFont typeface="+mj-lt"/>
              <a:buAutoNum type="arabicPeriod"/>
            </a:pPr>
            <a:endParaRPr lang="en-US" sz="1400" dirty="0">
              <a:solidFill>
                <a:srgbClr val="000000"/>
              </a:solidFill>
            </a:endParaRPr>
          </a:p>
          <a:p>
            <a:pPr rtl="0"/>
            <a:r>
              <a:rPr lang="fr-FR" sz="1400" b="1" dirty="0">
                <a:solidFill>
                  <a:srgbClr val="000000"/>
                </a:solidFill>
              </a:rPr>
              <a:t>3. Apprentissage dynamique - </a:t>
            </a:r>
            <a:r>
              <a:rPr lang="fr-FR" sz="1400" b="1" dirty="0" err="1">
                <a:solidFill>
                  <a:srgbClr val="000000"/>
                </a:solidFill>
              </a:rPr>
              <a:t>Sticky</a:t>
            </a:r>
            <a:r>
              <a:rPr lang="fr-FR" sz="1400" b="1" dirty="0">
                <a:solidFill>
                  <a:srgbClr val="000000"/>
                </a:solidFill>
              </a:rPr>
              <a:t>: </a:t>
            </a:r>
            <a:r>
              <a:rPr lang="fr-FR" sz="1400" dirty="0">
                <a:solidFill>
                  <a:srgbClr val="000000"/>
                </a:solidFill>
              </a:rPr>
              <a:t>l'administrateur peut activer le commutateur pour apprendre dynamiquement les adresses MAC et les «coller» à la configuration en cours en utilisant la commande suivante:</a:t>
            </a:r>
          </a:p>
          <a:p>
            <a:endParaRPr lang="en-US" sz="1400" dirty="0"/>
          </a:p>
        </p:txBody>
      </p:sp>
      <p:sp>
        <p:nvSpPr>
          <p:cNvPr id="6" name="Rectangle 3">
            <a:extLst>
              <a:ext uri="{FF2B5EF4-FFF2-40B4-BE49-F238E27FC236}">
                <a16:creationId xmlns:a16="http://schemas.microsoft.com/office/drawing/2014/main" xmlns:c15="http://schemas.microsoft.com/office/drawing/2012/chart" xmlns:c="http://schemas.openxmlformats.org/drawingml/2006/chart" xmlns="" id="{DDE89190-47E4-4A23-8AE5-973E12F68E92}"/>
              </a:ext>
            </a:extLst>
          </p:cNvPr>
          <p:cNvSpPr>
            <a:spLocks noChangeArrowheads="1"/>
          </p:cNvSpPr>
          <p:nvPr/>
        </p:nvSpPr>
        <p:spPr bwMode="auto">
          <a:xfrm>
            <a:off x="1073695" y="3996164"/>
            <a:ext cx="6766276"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switchport</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port-</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security</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mac-</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address</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4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sticky</a:t>
            </a:r>
            <a:r>
              <a:rPr kumimoji="0" lang="fr-FR"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7" name="TextBox 6">
            <a:extLst>
              <a:ext uri="{FF2B5EF4-FFF2-40B4-BE49-F238E27FC236}">
                <a16:creationId xmlns:a16="http://schemas.microsoft.com/office/drawing/2014/main" xmlns:c15="http://schemas.microsoft.com/office/drawing/2012/chart" xmlns:c="http://schemas.openxmlformats.org/drawingml/2006/chart" xmlns="" id="{CF7C2B72-C5BB-4FB2-8420-E07A3615E287}"/>
              </a:ext>
            </a:extLst>
          </p:cNvPr>
          <p:cNvSpPr txBox="1"/>
          <p:nvPr/>
        </p:nvSpPr>
        <p:spPr>
          <a:xfrm>
            <a:off x="580853" y="4219561"/>
            <a:ext cx="7896398" cy="584775"/>
          </a:xfrm>
          <a:prstGeom prst="rect">
            <a:avLst/>
          </a:prstGeom>
          <a:noFill/>
        </p:spPr>
        <p:txBody>
          <a:bodyPr wrap="square" rtlCol="0">
            <a:spAutoFit/>
          </a:bodyPr>
          <a:lstStyle/>
          <a:p>
            <a:pPr rtl="0"/>
            <a:r>
              <a:rPr lang="fr-FR" sz="1400" dirty="0">
                <a:solidFill>
                  <a:srgbClr val="000000"/>
                </a:solidFill>
              </a:rPr>
              <a:t>L'enregistrement de la configuration en cours valide l'adresse MAC apprise dynamiquement dans la NVRAM.</a:t>
            </a:r>
          </a:p>
          <a:p>
            <a:endParaRPr lang="en-US" dirty="0"/>
          </a:p>
        </p:txBody>
      </p:sp>
    </p:spTree>
    <p:extLst>
      <p:ext uri="{BB962C8B-B14F-4D97-AF65-F5344CB8AC3E}">
        <p14:creationId xmlns:p14="http://schemas.microsoft.com/office/powerpoint/2010/main" val="33875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46569" y="179334"/>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Limiter et apprendre les adresses MAC(Suite)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C0F48E29-EACB-4C02-A343-0E5B33F0F37C}"/>
              </a:ext>
            </a:extLst>
          </p:cNvPr>
          <p:cNvSpPr>
            <a:spLocks noGrp="1"/>
          </p:cNvSpPr>
          <p:nvPr>
            <p:ph idx="1"/>
          </p:nvPr>
        </p:nvSpPr>
        <p:spPr>
          <a:xfrm>
            <a:off x="392127" y="1139091"/>
            <a:ext cx="3902828" cy="3848662"/>
          </a:xfrm>
        </p:spPr>
        <p:txBody>
          <a:bodyPr/>
          <a:lstStyle/>
          <a:p>
            <a:pPr marL="0" indent="0" algn="l" rtl="0"/>
            <a:r>
              <a:rPr lang="fr-FR" sz="1400" dirty="0">
                <a:solidFill>
                  <a:srgbClr val="000000"/>
                </a:solidFill>
              </a:rPr>
              <a:t>L'exemple illustre une configuration de sécurité de port complète pour </a:t>
            </a:r>
            <a:r>
              <a:rPr lang="fr-FR" sz="1400" dirty="0" err="1">
                <a:solidFill>
                  <a:srgbClr val="000000"/>
                </a:solidFill>
              </a:rPr>
              <a:t>FastEthernet</a:t>
            </a:r>
            <a:r>
              <a:rPr lang="fr-FR" sz="1400" dirty="0">
                <a:solidFill>
                  <a:srgbClr val="000000"/>
                </a:solidFill>
              </a:rPr>
              <a:t> 0/1. </a:t>
            </a:r>
          </a:p>
          <a:p>
            <a:pPr marL="285750" indent="-285750" algn="l" rtl="0">
              <a:buFont typeface="Arial" panose="020B0604020202020204" pitchFamily="34" charset="0"/>
              <a:buChar char="•"/>
            </a:pPr>
            <a:r>
              <a:rPr lang="fr-FR" sz="1400" dirty="0">
                <a:solidFill>
                  <a:srgbClr val="000000"/>
                </a:solidFill>
              </a:rPr>
              <a:t>L'administrateur spécifie un maximum de 4 adresses MAC, configure manuellement une adresse MAC sécurisée, puis configure le port pour apprendre dynamiquement des adresses MAC sécurisées supplémentaires jusqu'à 4 adresses MAC sécurisées au maximum. </a:t>
            </a:r>
          </a:p>
          <a:p>
            <a:pPr marL="285750" indent="-285750" algn="l" rtl="0">
              <a:buFont typeface="Arial" panose="020B0604020202020204" pitchFamily="34" charset="0"/>
              <a:buChar char="•"/>
            </a:pPr>
            <a:r>
              <a:rPr lang="fr-FR" sz="1400" dirty="0">
                <a:solidFill>
                  <a:srgbClr val="000000"/>
                </a:solidFill>
              </a:rPr>
              <a:t>Utilisez les commandes </a:t>
            </a:r>
            <a:r>
              <a:rPr lang="fr-FR" sz="1400" b="1" dirty="0">
                <a:solidFill>
                  <a:srgbClr val="000000"/>
                </a:solidFill>
              </a:rPr>
              <a:t>show port-</a:t>
            </a:r>
            <a:r>
              <a:rPr lang="fr-FR" sz="1400" b="1" dirty="0" err="1">
                <a:solidFill>
                  <a:srgbClr val="000000"/>
                </a:solidFill>
              </a:rPr>
              <a:t>security</a:t>
            </a:r>
            <a:r>
              <a:rPr lang="fr-FR" sz="1400" b="1" dirty="0">
                <a:solidFill>
                  <a:srgbClr val="000000"/>
                </a:solidFill>
              </a:rPr>
              <a:t> interface</a:t>
            </a:r>
            <a:r>
              <a:rPr lang="fr-FR" sz="1400" dirty="0">
                <a:solidFill>
                  <a:srgbClr val="000000"/>
                </a:solidFill>
              </a:rPr>
              <a:t> et </a:t>
            </a:r>
            <a:r>
              <a:rPr lang="fr-FR" sz="1400" b="1" dirty="0">
                <a:solidFill>
                  <a:srgbClr val="000000"/>
                </a:solidFill>
              </a:rPr>
              <a:t>show port-</a:t>
            </a:r>
            <a:r>
              <a:rPr lang="fr-FR" sz="1400" b="1" dirty="0" err="1">
                <a:solidFill>
                  <a:srgbClr val="000000"/>
                </a:solidFill>
              </a:rPr>
              <a:t>security</a:t>
            </a:r>
            <a:r>
              <a:rPr lang="fr-FR" sz="1400" b="1" dirty="0">
                <a:solidFill>
                  <a:srgbClr val="000000"/>
                </a:solidFill>
              </a:rPr>
              <a:t> </a:t>
            </a:r>
            <a:r>
              <a:rPr lang="fr-FR" sz="1400" b="1" dirty="0" err="1">
                <a:solidFill>
                  <a:srgbClr val="000000"/>
                </a:solidFill>
              </a:rPr>
              <a:t>address</a:t>
            </a:r>
            <a:r>
              <a:rPr lang="fr-FR" sz="1400" dirty="0">
                <a:solidFill>
                  <a:srgbClr val="000000"/>
                </a:solidFill>
              </a:rPr>
              <a:t> pour vérifier la configuration.</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CEC3B8AF-B625-4EF6-B464-AFD5EBDD20BD}"/>
              </a:ext>
            </a:extLst>
          </p:cNvPr>
          <p:cNvPicPr>
            <a:picLocks noChangeAspect="1"/>
          </p:cNvPicPr>
          <p:nvPr/>
        </p:nvPicPr>
        <p:blipFill>
          <a:blip r:embed="rId3"/>
          <a:stretch>
            <a:fillRect/>
          </a:stretch>
        </p:blipFill>
        <p:spPr>
          <a:xfrm>
            <a:off x="5232827" y="1026431"/>
            <a:ext cx="3259230" cy="3599899"/>
          </a:xfrm>
          <a:prstGeom prst="rect">
            <a:avLst/>
          </a:prstGeom>
        </p:spPr>
      </p:pic>
    </p:spTree>
    <p:extLst>
      <p:ext uri="{BB962C8B-B14F-4D97-AF65-F5344CB8AC3E}">
        <p14:creationId xmlns:p14="http://schemas.microsoft.com/office/powerpoint/2010/main" val="21184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pPr rtl="0"/>
            <a:r>
              <a:rPr lang="fr-FR"/>
              <a:t>Instructor Materials – Module 11 Planning Guide</a:t>
            </a:r>
          </a:p>
        </p:txBody>
      </p:sp>
      <p:sp>
        <p:nvSpPr>
          <p:cNvPr id="4099" name="Rectangle 34"/>
          <p:cNvSpPr>
            <a:spLocks noGrp="1" noChangeArrowheads="1"/>
          </p:cNvSpPr>
          <p:nvPr>
            <p:ph idx="1"/>
          </p:nvPr>
        </p:nvSpPr>
        <p:spPr>
          <a:xfrm>
            <a:off x="145357" y="808180"/>
            <a:ext cx="8741468" cy="3193936"/>
          </a:xfrm>
        </p:spPr>
        <p:txBody>
          <a:bodyPr/>
          <a:lstStyle/>
          <a:p>
            <a:pPr marL="0" indent="0" rtl="0">
              <a:buNone/>
            </a:pPr>
            <a:r>
              <a:rPr lang="fr-FR"/>
              <a:t>This PowerPoint deck is divided in two parts:</a:t>
            </a:r>
          </a:p>
          <a:p>
            <a:pPr rtl="0">
              <a:buFont typeface="Arial" panose="020B0604020202020204" pitchFamily="34" charset="0"/>
              <a:buChar char="•"/>
            </a:pPr>
            <a:r>
              <a:rPr lang="fr-FR"/>
              <a:t>Instructor Planning Guide</a:t>
            </a:r>
          </a:p>
          <a:p>
            <a:pPr lvl="1" rtl="0"/>
            <a:r>
              <a:rPr lang="fr-FR"/>
              <a:t>Information to help you become familiar with the module</a:t>
            </a:r>
          </a:p>
          <a:p>
            <a:pPr lvl="1" rtl="0"/>
            <a:r>
              <a:rPr lang="fr-FR"/>
              <a:t>Teaching aids</a:t>
            </a:r>
          </a:p>
          <a:p>
            <a:pPr rtl="0">
              <a:buFont typeface="Arial" panose="020B0604020202020204" pitchFamily="34" charset="0"/>
              <a:buChar char="•"/>
            </a:pPr>
            <a:r>
              <a:rPr lang="fr-FR"/>
              <a:t>Instructor Class Presentation</a:t>
            </a:r>
          </a:p>
          <a:p>
            <a:pPr lvl="1" rtl="0"/>
            <a:r>
              <a:rPr lang="fr-FR"/>
              <a:t>Optional slides that you can use in the classroom</a:t>
            </a:r>
          </a:p>
          <a:p>
            <a:pPr lvl="1" rtl="0"/>
            <a:r>
              <a:rPr lang="fr-FR"/>
              <a:t>Begins on slide # 9</a:t>
            </a:r>
          </a:p>
          <a:p>
            <a:pPr marL="142875" lvl="1" indent="0" algn="ctr" rtl="0">
              <a:buNone/>
            </a:pPr>
            <a:r>
              <a:rPr lang="fr-FR" sz="1600" b="1"/>
              <a:t>Note</a:t>
            </a:r>
            <a:r>
              <a:rPr lang="fr-FR" sz="1600"/>
              <a:t>: Remove the Planning Guide from this presentation before sharing with anyone.</a:t>
            </a:r>
          </a:p>
          <a:p>
            <a:pPr marL="0" indent="0" rtl="0">
              <a:buNone/>
            </a:pPr>
            <a:r>
              <a:rPr lang="fr-FR" sz="1600" b="1">
                <a:solidFill>
                  <a:schemeClr val="accent4"/>
                </a:solidFill>
              </a:rPr>
              <a:t>For additional help and resources go to the Instructor Home Page and Course Resources for this course. You also can visit the professional development site on netacad.com, the official Cisco Networking Academy Facebook page, or Instructor Only FB group.</a:t>
            </a:r>
          </a:p>
        </p:txBody>
      </p:sp>
    </p:spTree>
    <p:custDataLst>
      <p:tags r:id="rId1"/>
    </p:custDataLst>
    <p:extLst>
      <p:ext uri="{BB962C8B-B14F-4D97-AF65-F5344CB8AC3E}">
        <p14:creationId xmlns:p14="http://schemas.microsoft.com/office/powerpoint/2010/main" val="197325166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76841" y="184417"/>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Obsolescence de la sécurité des ports (suite)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70A53D06-4CE6-4730-8896-BAD7B9BF63B6}"/>
              </a:ext>
            </a:extLst>
          </p:cNvPr>
          <p:cNvSpPr>
            <a:spLocks noGrp="1"/>
          </p:cNvSpPr>
          <p:nvPr>
            <p:ph idx="1"/>
          </p:nvPr>
        </p:nvSpPr>
        <p:spPr>
          <a:xfrm>
            <a:off x="497714" y="989024"/>
            <a:ext cx="8280057" cy="2963863"/>
          </a:xfrm>
        </p:spPr>
        <p:txBody>
          <a:bodyPr/>
          <a:lstStyle/>
          <a:p>
            <a:pPr marL="0" indent="0" algn="l" rtl="0"/>
            <a:r>
              <a:rPr lang="fr-FR" sz="1400" dirty="0">
                <a:solidFill>
                  <a:srgbClr val="000000"/>
                </a:solidFill>
              </a:rPr>
              <a:t>L'obsolescence de la sécurité des ports peut être utilisée pour définir le temps d'obsolescence des adresses sécurisées statiques et dynamiques sur un port.</a:t>
            </a:r>
          </a:p>
          <a:p>
            <a:pPr marL="358835" lvl="1" indent="-285750" rtl="0">
              <a:buFont typeface="Arial" panose="020B0604020202020204" pitchFamily="34" charset="0"/>
              <a:buChar char="•"/>
            </a:pPr>
            <a:r>
              <a:rPr lang="fr-FR" b="1" dirty="0">
                <a:solidFill>
                  <a:srgbClr val="000000"/>
                </a:solidFill>
              </a:rPr>
              <a:t>Absolue</a:t>
            </a:r>
            <a:r>
              <a:rPr lang="fr-FR" dirty="0">
                <a:solidFill>
                  <a:srgbClr val="000000"/>
                </a:solidFill>
              </a:rPr>
              <a:t> - Les adresses sécurisées sur le port sont supprimées après le temps d'obsolescence spécifié.</a:t>
            </a:r>
          </a:p>
          <a:p>
            <a:pPr marL="358835" lvl="1" indent="-285750" rtl="0">
              <a:buFont typeface="Arial" panose="020B0604020202020204" pitchFamily="34" charset="0"/>
              <a:buChar char="•"/>
            </a:pPr>
            <a:r>
              <a:rPr lang="fr-FR" b="1" dirty="0">
                <a:solidFill>
                  <a:srgbClr val="000000"/>
                </a:solidFill>
              </a:rPr>
              <a:t>Inactivité</a:t>
            </a:r>
            <a:r>
              <a:rPr lang="fr-FR" dirty="0">
                <a:solidFill>
                  <a:srgbClr val="000000"/>
                </a:solidFill>
              </a:rPr>
              <a:t> - Les adresses sécurisées sur le port sont supprimées si elles sont inactives pendant une durée spécifiée.</a:t>
            </a:r>
          </a:p>
          <a:p>
            <a:pPr marL="285750" indent="-285750" algn="l">
              <a:buFont typeface="Arial" panose="020B0604020202020204" pitchFamily="34" charset="0"/>
              <a:buChar char="•"/>
            </a:pPr>
            <a:endParaRPr lang="en-US" sz="1400" dirty="0">
              <a:solidFill>
                <a:srgbClr val="000000"/>
              </a:solidFill>
            </a:endParaRPr>
          </a:p>
          <a:p>
            <a:pPr marL="0" indent="0" algn="l" rtl="0"/>
            <a:r>
              <a:rPr lang="fr-FR" sz="1400" dirty="0">
                <a:solidFill>
                  <a:srgbClr val="000000"/>
                </a:solidFill>
              </a:rPr>
              <a:t>Utilisez l'obsolescence pour supprimer les adresses MAC sécurisées sur un port sécurisé sans supprimer manuellement les adresses MAC sécurisées existantes. </a:t>
            </a:r>
          </a:p>
          <a:p>
            <a:pPr marL="285750" indent="-285750" algn="l" rtl="0">
              <a:buFont typeface="Arial" panose="020B0604020202020204" pitchFamily="34" charset="0"/>
              <a:buChar char="•"/>
            </a:pPr>
            <a:r>
              <a:rPr lang="fr-FR" sz="1400" dirty="0">
                <a:solidFill>
                  <a:srgbClr val="000000"/>
                </a:solidFill>
              </a:rPr>
              <a:t>l'obsolescence des adresses sécurisées configurées statiquement peut être activé ou désactivé par port.</a:t>
            </a:r>
          </a:p>
          <a:p>
            <a:pPr marL="0" indent="0" algn="l" rtl="0"/>
            <a:r>
              <a:rPr lang="fr-FR" sz="1400" dirty="0" smtClean="0">
                <a:solidFill>
                  <a:srgbClr val="000000"/>
                </a:solidFill>
              </a:rPr>
              <a:t>Utilisez </a:t>
            </a:r>
            <a:r>
              <a:rPr lang="fr-FR" sz="1400" dirty="0">
                <a:solidFill>
                  <a:srgbClr val="000000"/>
                </a:solidFill>
              </a:rPr>
              <a:t>la commande </a:t>
            </a:r>
            <a:r>
              <a:rPr lang="fr-FR" sz="1400" b="1" dirty="0" err="1">
                <a:solidFill>
                  <a:srgbClr val="000000"/>
                </a:solidFill>
              </a:rPr>
              <a:t>switchport</a:t>
            </a:r>
            <a:r>
              <a:rPr lang="fr-FR" sz="1400" b="1" dirty="0">
                <a:solidFill>
                  <a:srgbClr val="000000"/>
                </a:solidFill>
              </a:rPr>
              <a:t> port-</a:t>
            </a:r>
            <a:r>
              <a:rPr lang="fr-FR" sz="1400" b="1" dirty="0" err="1">
                <a:solidFill>
                  <a:srgbClr val="000000"/>
                </a:solidFill>
              </a:rPr>
              <a:t>security</a:t>
            </a:r>
            <a:r>
              <a:rPr lang="fr-FR" sz="1400" b="1" dirty="0">
                <a:solidFill>
                  <a:srgbClr val="000000"/>
                </a:solidFill>
              </a:rPr>
              <a:t> </a:t>
            </a:r>
            <a:r>
              <a:rPr lang="fr-FR" sz="1400" b="1" dirty="0" err="1">
                <a:solidFill>
                  <a:srgbClr val="000000"/>
                </a:solidFill>
              </a:rPr>
              <a:t>aging</a:t>
            </a:r>
            <a:r>
              <a:rPr lang="fr-FR" sz="1400" dirty="0">
                <a:solidFill>
                  <a:srgbClr val="000000"/>
                </a:solidFill>
              </a:rPr>
              <a:t> pour activer ou désactiver l'obsolescence statique pour le port sécurisé, ou pour définir le temps ou le type d'obsolescence.</a:t>
            </a:r>
          </a:p>
          <a:p>
            <a:pPr marL="285750" indent="-285750" algn="l">
              <a:buFont typeface="Arial" panose="020B0604020202020204" pitchFamily="34" charset="0"/>
              <a:buChar char="•"/>
            </a:pPr>
            <a:endParaRPr lang="en-US" sz="1400" dirty="0">
              <a:solidFill>
                <a:srgbClr val="000000"/>
              </a:solidFill>
            </a:endParaRPr>
          </a:p>
        </p:txBody>
      </p:sp>
      <p:sp>
        <p:nvSpPr>
          <p:cNvPr id="7" name="Rectangle 1">
            <a:extLst>
              <a:ext uri="{FF2B5EF4-FFF2-40B4-BE49-F238E27FC236}">
                <a16:creationId xmlns:a16="http://schemas.microsoft.com/office/drawing/2014/main" xmlns:c15="http://schemas.microsoft.com/office/drawing/2012/chart" xmlns:c="http://schemas.openxmlformats.org/drawingml/2006/chart" xmlns="" id="{C92F5141-7524-462C-A374-F5DFDF9C9839}"/>
              </a:ext>
            </a:extLst>
          </p:cNvPr>
          <p:cNvSpPr>
            <a:spLocks noChangeArrowheads="1"/>
          </p:cNvSpPr>
          <p:nvPr/>
        </p:nvSpPr>
        <p:spPr bwMode="auto">
          <a:xfrm>
            <a:off x="139399" y="4277756"/>
            <a:ext cx="8750793" cy="169277"/>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fr-FR" sz="11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switchport</a:t>
            </a:r>
            <a:r>
              <a:rPr kumimoji="0" lang="fr-FR"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port-</a:t>
            </a:r>
            <a:r>
              <a:rPr kumimoji="0" lang="fr-FR" sz="11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security</a:t>
            </a:r>
            <a:r>
              <a:rPr kumimoji="0" lang="fr-FR"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1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aging</a:t>
            </a:r>
            <a:r>
              <a:rPr kumimoji="0" lang="fr-FR"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1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static</a:t>
            </a:r>
            <a:r>
              <a:rPr kumimoji="0" lang="fr-FR"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kumimoji="0" lang="fr-FR"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time</a:t>
            </a:r>
            <a:r>
              <a:rPr kumimoji="0" lang="fr-FR"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100" b="0" i="1"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time</a:t>
            </a:r>
            <a:r>
              <a:rPr kumimoji="0" lang="fr-FR" sz="11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type</a:t>
            </a:r>
            <a:r>
              <a:rPr kumimoji="0" lang="fr-FR"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fr-FR" sz="11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absolute</a:t>
            </a:r>
            <a:r>
              <a:rPr kumimoji="0" lang="fr-FR"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kumimoji="0" lang="fr-FR" sz="1100" b="1" i="0"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inactivity</a:t>
            </a:r>
            <a:r>
              <a:rPr kumimoji="0" lang="fr-FR"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2681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138313"/>
            <a:ext cx="8345488" cy="731837"/>
          </a:xfrm>
        </p:spPr>
        <p:txBody>
          <a:bodyPr/>
          <a:lstStyle/>
          <a:p>
            <a:pPr rtl="0">
              <a:lnSpc>
                <a:spcPct val="150000"/>
              </a:lnSpc>
            </a:pPr>
            <a:r>
              <a:rPr lang="fr-FR" sz="1600"/>
              <a:t>Mettre en œuvre la sécurité des ports</a:t>
            </a:r>
            <a:r>
              <a:rPr lang="en-US" dirty="0"/>
              <a:t/>
            </a:r>
            <a:br>
              <a:rPr lang="en-US" dirty="0"/>
            </a:br>
            <a:r>
              <a:rPr lang="fr-FR" sz="2400"/>
              <a:t>Obsolescence de la sécurité des ports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F4AFE619-ADE8-4781-8006-1168D3CA8A53}"/>
              </a:ext>
            </a:extLst>
          </p:cNvPr>
          <p:cNvSpPr>
            <a:spLocks noGrp="1"/>
          </p:cNvSpPr>
          <p:nvPr>
            <p:ph idx="1"/>
          </p:nvPr>
        </p:nvSpPr>
        <p:spPr>
          <a:xfrm>
            <a:off x="466978" y="1146775"/>
            <a:ext cx="3044393" cy="3689897"/>
          </a:xfrm>
        </p:spPr>
        <p:txBody>
          <a:bodyPr/>
          <a:lstStyle/>
          <a:p>
            <a:pPr marL="0" indent="0" algn="l" rtl="0"/>
            <a:r>
              <a:rPr lang="fr-FR" sz="1400" dirty="0">
                <a:solidFill>
                  <a:srgbClr val="000000"/>
                </a:solidFill>
              </a:rPr>
              <a:t>L'exemple montre un administrateur configurant le type d'obsolescence à 10 minutes d'inactivité.</a:t>
            </a:r>
          </a:p>
          <a:p>
            <a:pPr marL="0" indent="0" algn="l"/>
            <a:endParaRPr lang="en-US" sz="1400" dirty="0">
              <a:solidFill>
                <a:srgbClr val="000000"/>
              </a:solidFill>
            </a:endParaRPr>
          </a:p>
          <a:p>
            <a:pPr marL="0" indent="0" algn="l" rtl="0"/>
            <a:r>
              <a:rPr lang="fr-FR" sz="1400" dirty="0">
                <a:solidFill>
                  <a:srgbClr val="000000"/>
                </a:solidFill>
              </a:rPr>
              <a:t>La commande </a:t>
            </a:r>
            <a:r>
              <a:rPr lang="fr-FR" sz="1400" b="1" dirty="0">
                <a:solidFill>
                  <a:srgbClr val="000000"/>
                </a:solidFill>
              </a:rPr>
              <a:t>show port-</a:t>
            </a:r>
            <a:r>
              <a:rPr lang="fr-FR" sz="1400" b="1" dirty="0" err="1">
                <a:solidFill>
                  <a:srgbClr val="000000"/>
                </a:solidFill>
              </a:rPr>
              <a:t>security</a:t>
            </a:r>
            <a:r>
              <a:rPr lang="fr-FR" sz="1400" b="1" dirty="0">
                <a:solidFill>
                  <a:srgbClr val="000000"/>
                </a:solidFill>
              </a:rPr>
              <a:t> </a:t>
            </a:r>
            <a:r>
              <a:rPr lang="fr-FR" sz="1400" dirty="0">
                <a:solidFill>
                  <a:srgbClr val="000000"/>
                </a:solidFill>
              </a:rPr>
              <a:t>confirme les modifications. la commande</a:t>
            </a:r>
            <a:r>
              <a:rPr lang="fr-FR" sz="1400" b="1" dirty="0">
                <a:solidFill>
                  <a:srgbClr val="000000"/>
                </a:solidFill>
              </a:rPr>
              <a:t> </a:t>
            </a:r>
            <a:r>
              <a:rPr lang="fr-FR" sz="1400" b="1" dirty="0"/>
              <a:t>interface</a:t>
            </a:r>
            <a:r>
              <a:rPr lang="fr-FR" sz="1400" dirty="0"/>
              <a:t>  pour vérifier la configuration.</a:t>
            </a:r>
          </a:p>
        </p:txBody>
      </p:sp>
      <p:pic>
        <p:nvPicPr>
          <p:cNvPr id="5" name="Picture 4">
            <a:extLst>
              <a:ext uri="{FF2B5EF4-FFF2-40B4-BE49-F238E27FC236}">
                <a16:creationId xmlns:a16="http://schemas.microsoft.com/office/drawing/2014/main" xmlns:c15="http://schemas.microsoft.com/office/drawing/2012/chart" xmlns:c="http://schemas.openxmlformats.org/drawingml/2006/chart" xmlns="" id="{7109FAE2-0E5D-4B05-B999-5A0C0F5574C3}"/>
              </a:ext>
            </a:extLst>
          </p:cNvPr>
          <p:cNvPicPr>
            <a:picLocks noChangeAspect="1"/>
          </p:cNvPicPr>
          <p:nvPr/>
        </p:nvPicPr>
        <p:blipFill>
          <a:blip r:embed="rId3"/>
          <a:stretch>
            <a:fillRect/>
          </a:stretch>
        </p:blipFill>
        <p:spPr>
          <a:xfrm>
            <a:off x="3754438" y="1071495"/>
            <a:ext cx="4914900" cy="3657600"/>
          </a:xfrm>
          <a:prstGeom prst="rect">
            <a:avLst/>
          </a:prstGeom>
        </p:spPr>
      </p:pic>
    </p:spTree>
    <p:extLst>
      <p:ext uri="{BB962C8B-B14F-4D97-AF65-F5344CB8AC3E}">
        <p14:creationId xmlns:p14="http://schemas.microsoft.com/office/powerpoint/2010/main" val="5495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Modes de violation de la sécurité des ports</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357C86E7-B5C8-4087-AB5E-299203C64742}"/>
              </a:ext>
            </a:extLst>
          </p:cNvPr>
          <p:cNvSpPr>
            <a:spLocks noGrp="1"/>
          </p:cNvSpPr>
          <p:nvPr>
            <p:ph idx="1"/>
          </p:nvPr>
        </p:nvSpPr>
        <p:spPr>
          <a:xfrm>
            <a:off x="474662" y="731837"/>
            <a:ext cx="8280057" cy="834691"/>
          </a:xfrm>
        </p:spPr>
        <p:txBody>
          <a:bodyPr/>
          <a:lstStyle/>
          <a:p>
            <a:pPr marL="0" indent="0" algn="l" rtl="0"/>
            <a:r>
              <a:rPr lang="fr-FR" sz="1400" dirty="0">
                <a:solidFill>
                  <a:srgbClr val="000000"/>
                </a:solidFill>
              </a:rPr>
              <a:t>Si l'adresse MAC d'un périphérique connecté à un port diffère de la liste des adresses sécurisées, une violation de port se produit et le port entre dans l'état désactivé par erreur.</a:t>
            </a:r>
          </a:p>
          <a:p>
            <a:pPr marL="285750" indent="-285750" algn="l" rtl="0">
              <a:buFont typeface="Arial" panose="020B0604020202020204" pitchFamily="34" charset="0"/>
              <a:buChar char="•"/>
            </a:pPr>
            <a:r>
              <a:rPr lang="fr-FR" sz="1400" dirty="0">
                <a:solidFill>
                  <a:srgbClr val="000000"/>
                </a:solidFill>
              </a:rPr>
              <a:t>Pour définir le mode de violation de sécurité du port, utilisez la commande suivante:</a:t>
            </a:r>
          </a:p>
          <a:p>
            <a:pPr marL="285750" indent="-285750" algn="l">
              <a:buFont typeface="Arial" panose="020B0604020202020204" pitchFamily="34" charset="0"/>
              <a:buChar char="•"/>
            </a:pPr>
            <a:endParaRPr lang="en-US" sz="1400" dirty="0">
              <a:solidFill>
                <a:srgbClr val="000000"/>
              </a:solidFill>
            </a:endParaRPr>
          </a:p>
        </p:txBody>
      </p:sp>
      <p:sp>
        <p:nvSpPr>
          <p:cNvPr id="9" name="Rectangle 1">
            <a:extLst>
              <a:ext uri="{FF2B5EF4-FFF2-40B4-BE49-F238E27FC236}">
                <a16:creationId xmlns:a16="http://schemas.microsoft.com/office/drawing/2014/main" xmlns:c15="http://schemas.microsoft.com/office/drawing/2012/chart" xmlns:c="http://schemas.openxmlformats.org/drawingml/2006/chart" xmlns="" id="{72A00CD5-008D-45BC-9424-DBB739823FA3}"/>
              </a:ext>
            </a:extLst>
          </p:cNvPr>
          <p:cNvSpPr>
            <a:spLocks noChangeArrowheads="1"/>
          </p:cNvSpPr>
          <p:nvPr/>
        </p:nvSpPr>
        <p:spPr bwMode="auto">
          <a:xfrm>
            <a:off x="474662" y="1566528"/>
            <a:ext cx="7995779" cy="184666"/>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defTabSz="914400" rtl="0" eaLnBrk="0" hangingPunct="0"/>
            <a:r>
              <a:rPr kumimoji="0" lang="fr-FR" sz="1200" b="0" i="0" u="none" strike="noStrike" cap="none" normalizeH="0" baseline="0">
                <a:ln>
                  <a:noFill/>
                </a:ln>
                <a:solidFill>
                  <a:srgbClr val="58585B"/>
                </a:solidFill>
                <a:effectLst/>
                <a:latin typeface="Courier New" panose="02070309020205020404" pitchFamily="49" charset="0"/>
                <a:cs typeface="Courier New" panose="02070309020205020404" pitchFamily="49" charset="0"/>
              </a:rPr>
              <a:t>Switch(config-if)# </a:t>
            </a:r>
            <a:r>
              <a:rPr kumimoji="0" lang="fr-FR" sz="1200" b="1" i="0" u="none" strike="noStrike" cap="none" normalizeH="0" baseline="0">
                <a:ln>
                  <a:noFill/>
                </a:ln>
                <a:solidFill>
                  <a:srgbClr val="58585B"/>
                </a:solidFill>
                <a:effectLst/>
                <a:latin typeface="Courier New" panose="02070309020205020404" pitchFamily="49" charset="0"/>
                <a:cs typeface="Courier New" panose="02070309020205020404" pitchFamily="49" charset="0"/>
              </a:rPr>
              <a:t>switchport port-security violation </a:t>
            </a:r>
            <a:r>
              <a:rPr kumimoji="0" lang="fr-FR" sz="1200" b="0" i="0" u="none" strike="noStrike" cap="none" normalizeH="0" baseline="0">
                <a:ln>
                  <a:noFill/>
                </a:ln>
                <a:solidFill>
                  <a:srgbClr val="58585B"/>
                </a:solidFill>
                <a:effectLst/>
                <a:latin typeface="Courier New" panose="02070309020205020404" pitchFamily="49" charset="0"/>
                <a:cs typeface="Courier New" panose="02070309020205020404" pitchFamily="49" charset="0"/>
              </a:rPr>
              <a:t>{</a:t>
            </a:r>
            <a:r>
              <a:rPr lang="fr-FR" sz="1200" b="1">
                <a:solidFill>
                  <a:srgbClr val="58585B"/>
                </a:solidFill>
                <a:latin typeface="Courier New" panose="02070309020205020404" pitchFamily="49" charset="0"/>
                <a:cs typeface="Courier New" panose="02070309020205020404" pitchFamily="49" charset="0"/>
              </a:rPr>
              <a:t>shutdown </a:t>
            </a:r>
            <a:r>
              <a:rPr kumimoji="0" lang="fr-FR" sz="1200" b="0" i="0" u="none" strike="noStrike" cap="none" normalizeH="0" baseline="0">
                <a:ln>
                  <a:noFill/>
                </a:ln>
                <a:solidFill>
                  <a:srgbClr val="58585B"/>
                </a:solidFill>
                <a:effectLst/>
                <a:latin typeface="Courier New" panose="02070309020205020404" pitchFamily="49" charset="0"/>
                <a:cs typeface="Courier New" panose="02070309020205020404" pitchFamily="49" charset="0"/>
              </a:rPr>
              <a:t>| </a:t>
            </a:r>
            <a:r>
              <a:rPr kumimoji="0" lang="fr-FR" sz="1200" b="1" i="0" u="none" strike="noStrike" cap="none" normalizeH="0" baseline="0">
                <a:ln>
                  <a:noFill/>
                </a:ln>
                <a:solidFill>
                  <a:srgbClr val="58585B"/>
                </a:solidFill>
                <a:effectLst/>
                <a:latin typeface="Courier New" panose="02070309020205020404" pitchFamily="49" charset="0"/>
                <a:cs typeface="Courier New" panose="02070309020205020404" pitchFamily="49" charset="0"/>
              </a:rPr>
              <a:t>restrict</a:t>
            </a:r>
            <a:r>
              <a:rPr kumimoji="0" lang="fr-FR" sz="1200" b="0" i="0" u="none" strike="noStrike" cap="none" normalizeH="0" baseline="0">
                <a:ln>
                  <a:noFill/>
                </a:ln>
                <a:solidFill>
                  <a:srgbClr val="58585B"/>
                </a:solidFill>
                <a:effectLst/>
                <a:latin typeface="Courier New" panose="02070309020205020404" pitchFamily="49" charset="0"/>
                <a:cs typeface="Courier New" panose="02070309020205020404" pitchFamily="49" charset="0"/>
              </a:rPr>
              <a:t> | </a:t>
            </a:r>
            <a:r>
              <a:rPr lang="fr-FR" sz="1200" b="1">
                <a:solidFill>
                  <a:srgbClr val="58585B"/>
                </a:solidFill>
                <a:latin typeface="Courier New" panose="02070309020205020404" pitchFamily="49" charset="0"/>
                <a:cs typeface="Courier New" panose="02070309020205020404" pitchFamily="49" charset="0"/>
              </a:rPr>
              <a:t>protect</a:t>
            </a:r>
            <a:r>
              <a:rPr kumimoji="0" lang="fr-FR" sz="1200" b="0" i="0" u="none" strike="noStrike" cap="none" normalizeH="0" baseline="0">
                <a:ln>
                  <a:noFill/>
                </a:ln>
                <a:solidFill>
                  <a:srgbClr val="58585B"/>
                </a:solidFill>
                <a:effectLst/>
                <a:latin typeface="Courier New" panose="02070309020205020404" pitchFamily="49" charset="0"/>
                <a:cs typeface="Courier New" panose="02070309020205020404" pitchFamily="49" charset="0"/>
              </a:rPr>
              <a:t>}</a:t>
            </a:r>
            <a:r>
              <a:rPr kumimoji="0" lang="fr-FR" sz="1200" b="0"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 </a:t>
            </a:r>
          </a:p>
        </p:txBody>
      </p:sp>
      <p:graphicFrame>
        <p:nvGraphicFramePr>
          <p:cNvPr id="7" name="Table 7">
            <a:extLst>
              <a:ext uri="{FF2B5EF4-FFF2-40B4-BE49-F238E27FC236}">
                <a16:creationId xmlns:a16="http://schemas.microsoft.com/office/drawing/2014/main" xmlns:c15="http://schemas.microsoft.com/office/drawing/2012/chart" xmlns:c="http://schemas.openxmlformats.org/drawingml/2006/chart" xmlns="" id="{891CB371-A089-4AAE-AED8-2DEBBD6F70FD}"/>
              </a:ext>
            </a:extLst>
          </p:cNvPr>
          <p:cNvGraphicFramePr>
            <a:graphicFrameLocks noGrp="1"/>
          </p:cNvGraphicFramePr>
          <p:nvPr>
            <p:extLst>
              <p:ext uri="{D42A27DB-BD31-4B8C-83A1-F6EECF244321}">
                <p14:modId xmlns:p14="http://schemas.microsoft.com/office/powerpoint/2010/main" val="2844995449"/>
              </p:ext>
            </p:extLst>
          </p:nvPr>
        </p:nvGraphicFramePr>
        <p:xfrm>
          <a:off x="690249" y="2209356"/>
          <a:ext cx="7780192" cy="2500630"/>
        </p:xfrm>
        <a:graphic>
          <a:graphicData uri="http://schemas.openxmlformats.org/drawingml/2006/table">
            <a:tbl>
              <a:tblPr firstRow="1" bandRow="1">
                <a:tableStyleId>{5C22544A-7EE6-4342-B048-85BDC9FD1C3A}</a:tableStyleId>
              </a:tblPr>
              <a:tblGrid>
                <a:gridCol w="947274">
                  <a:extLst>
                    <a:ext uri="{9D8B030D-6E8A-4147-A177-3AD203B41FA5}">
                      <a16:colId xmlns:a16="http://schemas.microsoft.com/office/drawing/2014/main" xmlns:c15="http://schemas.microsoft.com/office/drawing/2012/chart" xmlns:c="http://schemas.openxmlformats.org/drawingml/2006/chart" xmlns="" val="433698142"/>
                    </a:ext>
                  </a:extLst>
                </a:gridCol>
                <a:gridCol w="6832918">
                  <a:extLst>
                    <a:ext uri="{9D8B030D-6E8A-4147-A177-3AD203B41FA5}">
                      <a16:colId xmlns:a16="http://schemas.microsoft.com/office/drawing/2014/main" xmlns:c15="http://schemas.microsoft.com/office/drawing/2012/chart" xmlns:c="http://schemas.openxmlformats.org/drawingml/2006/chart" xmlns="" val="2632883523"/>
                    </a:ext>
                  </a:extLst>
                </a:gridCol>
              </a:tblGrid>
              <a:tr h="370840">
                <a:tc>
                  <a:txBody>
                    <a:bodyPr/>
                    <a:lstStyle/>
                    <a:p>
                      <a:pPr algn="l" rtl="0" fontAlgn="ctr"/>
                      <a:r>
                        <a:rPr lang="fr-FR" sz="1100" dirty="0">
                          <a:effectLst/>
                        </a:rPr>
                        <a:t>Mode</a:t>
                      </a:r>
                    </a:p>
                  </a:txBody>
                  <a:tcPr marL="47625" marR="47625" marT="47625" marB="47625" anchor="ctr"/>
                </a:tc>
                <a:tc>
                  <a:txBody>
                    <a:bodyPr/>
                    <a:lstStyle/>
                    <a:p>
                      <a:pPr algn="l" rtl="0" fontAlgn="ctr"/>
                      <a:r>
                        <a:rPr lang="fr-FR" sz="1100">
                          <a:effectLst/>
                        </a:rPr>
                        <a:t>Description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107387990"/>
                  </a:ext>
                </a:extLst>
              </a:tr>
              <a:tr h="370840">
                <a:tc>
                  <a:txBody>
                    <a:bodyPr/>
                    <a:lstStyle/>
                    <a:p>
                      <a:pPr fontAlgn="ctr"/>
                      <a:endParaRPr lang="en-US" sz="1100" b="0">
                        <a:effectLst/>
                      </a:endParaRPr>
                    </a:p>
                    <a:p>
                      <a:pPr rtl="0" fontAlgn="ctr"/>
                      <a:r>
                        <a:rPr lang="fr-FR" sz="1100" b="1">
                          <a:effectLst/>
                        </a:rPr>
                        <a:t>shutdown</a:t>
                      </a:r>
                    </a:p>
                    <a:p>
                      <a:pPr rtl="0" fontAlgn="ctr"/>
                      <a:r>
                        <a:rPr lang="fr-FR" sz="1100" b="0">
                          <a:effectLst/>
                        </a:rPr>
                        <a:t>(par défaut)</a:t>
                      </a:r>
                    </a:p>
                  </a:txBody>
                  <a:tcPr marL="47625" marR="47625" marT="47625" marB="47625" anchor="ctr"/>
                </a:tc>
                <a:tc>
                  <a:txBody>
                    <a:bodyPr/>
                    <a:lstStyle/>
                    <a:p>
                      <a:pPr rtl="0" fontAlgn="ctr"/>
                      <a:r>
                        <a:rPr lang="fr-FR" sz="1100" b="0">
                          <a:effectLst/>
                        </a:rPr>
                        <a:t>Le port passe immédiatement à l'état désactivé par erreur, éteint la LED du port et envoie un message Syslog. Il incrémente le compteur de violations. Lorsqu'un port sécurisé est dans l'état désactivé par erreur, un administrateur doit le réactiver en entrant les commandes </a:t>
                      </a:r>
                      <a:r>
                        <a:rPr lang="fr-FR" sz="1100" b="1">
                          <a:effectLst/>
                        </a:rPr>
                        <a:t>shutdown</a:t>
                      </a:r>
                      <a:r>
                        <a:rPr lang="fr-FR" sz="1100" b="0">
                          <a:effectLst/>
                        </a:rPr>
                        <a:t> and </a:t>
                      </a:r>
                      <a:r>
                        <a:rPr lang="fr-FR" sz="1100" b="1">
                          <a:effectLst/>
                        </a:rPr>
                        <a:t>no shutdown</a:t>
                      </a:r>
                      <a:r>
                        <a:rPr lang="fr-FR" sz="1100" b="0">
                          <a:effectLst/>
                        </a:rPr>
                        <a:t> </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48355350"/>
                  </a:ext>
                </a:extLst>
              </a:tr>
              <a:tr h="370840">
                <a:tc>
                  <a:txBody>
                    <a:bodyPr/>
                    <a:lstStyle/>
                    <a:p>
                      <a:pPr fontAlgn="ctr"/>
                      <a:endParaRPr lang="en-US" sz="1100" b="0">
                        <a:effectLst/>
                      </a:endParaRPr>
                    </a:p>
                    <a:p>
                      <a:pPr rtl="0" fontAlgn="ctr"/>
                      <a:r>
                        <a:rPr lang="fr-FR" sz="1100" b="1">
                          <a:effectLst/>
                        </a:rPr>
                        <a:t>restreindre</a:t>
                      </a:r>
                    </a:p>
                  </a:txBody>
                  <a:tcPr marL="47625" marR="47625" marT="47625" marB="47625" anchor="ctr"/>
                </a:tc>
                <a:tc>
                  <a:txBody>
                    <a:bodyPr/>
                    <a:lstStyle/>
                    <a:p>
                      <a:pPr rtl="0" fontAlgn="ctr"/>
                      <a:r>
                        <a:rPr lang="fr-FR" sz="1100" b="0" dirty="0">
                          <a:effectLst/>
                        </a:rPr>
                        <a:t>Le port supprime les paquets dont l'adresse source est inconnue jusqu'à ce que vous supprimiez un nombre suffisant d'adresses MAC sécurisées pour passer en dessous de la valeur maximale ou augmenter la valeur maximale. Ce mode entraîne l'incrémentation du compteur de violation de sécurité et génère un message </a:t>
                      </a:r>
                      <a:r>
                        <a:rPr lang="fr-FR" sz="1100" b="0" dirty="0" err="1">
                          <a:effectLst/>
                        </a:rPr>
                        <a:t>syslog</a:t>
                      </a:r>
                      <a:r>
                        <a:rPr lang="fr-FR" sz="1100" b="0" dirty="0">
                          <a:effectLst/>
                        </a:rPr>
                        <a: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44406471"/>
                  </a:ext>
                </a:extLst>
              </a:tr>
              <a:tr h="370840">
                <a:tc>
                  <a:txBody>
                    <a:bodyPr/>
                    <a:lstStyle/>
                    <a:p>
                      <a:pPr fontAlgn="ctr"/>
                      <a:endParaRPr lang="en-US" sz="1100" b="0" dirty="0">
                        <a:effectLst/>
                      </a:endParaRPr>
                    </a:p>
                    <a:p>
                      <a:pPr rtl="0" fontAlgn="ctr"/>
                      <a:r>
                        <a:rPr lang="fr-FR" sz="1100" b="1">
                          <a:effectLst/>
                        </a:rPr>
                        <a:t>protéger</a:t>
                      </a:r>
                    </a:p>
                  </a:txBody>
                  <a:tcPr marL="47625" marR="47625" marT="47625" marB="47625" anchor="ctr"/>
                </a:tc>
                <a:tc>
                  <a:txBody>
                    <a:bodyPr/>
                    <a:lstStyle/>
                    <a:p>
                      <a:pPr rtl="0" fontAlgn="ctr"/>
                      <a:r>
                        <a:rPr lang="fr-FR" sz="1100" b="0" dirty="0">
                          <a:effectLst/>
                        </a:rPr>
                        <a:t>Il s'agit du mode de violation de sécurité le moins sécurisé. Le port supprime les paquets avec des adresses source MAC inconnues jusqu'à ce que vous supprimiez un nombre suffisant d'adresses MAC sécurisées pour descendre en dessous de la valeur maximale ou augmenter la valeur maximale. Aucun message </a:t>
                      </a:r>
                      <a:r>
                        <a:rPr lang="fr-FR" sz="1100" b="0" dirty="0" err="1">
                          <a:effectLst/>
                        </a:rPr>
                        <a:t>Syslog</a:t>
                      </a:r>
                      <a:r>
                        <a:rPr lang="fr-FR" sz="1100" b="0" dirty="0">
                          <a:effectLst/>
                        </a:rPr>
                        <a:t> n'est envoyé.</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324108008"/>
                  </a:ext>
                </a:extLst>
              </a:tr>
            </a:tbl>
          </a:graphicData>
        </a:graphic>
      </p:graphicFrame>
      <p:sp>
        <p:nvSpPr>
          <p:cNvPr id="2" name="TextBox 1">
            <a:extLst>
              <a:ext uri="{FF2B5EF4-FFF2-40B4-BE49-F238E27FC236}">
                <a16:creationId xmlns:a16="http://schemas.microsoft.com/office/drawing/2014/main" xmlns:c15="http://schemas.microsoft.com/office/drawing/2012/chart" xmlns:c="http://schemas.openxmlformats.org/drawingml/2006/chart" xmlns="" id="{D1985A8C-C3A8-47BD-8F0B-15EF3254FF05}"/>
              </a:ext>
            </a:extLst>
          </p:cNvPr>
          <p:cNvSpPr txBox="1"/>
          <p:nvPr/>
        </p:nvSpPr>
        <p:spPr>
          <a:xfrm>
            <a:off x="474662" y="1639729"/>
            <a:ext cx="8420100" cy="800219"/>
          </a:xfrm>
          <a:prstGeom prst="rect">
            <a:avLst/>
          </a:prstGeom>
          <a:noFill/>
        </p:spPr>
        <p:txBody>
          <a:bodyPr wrap="square" rtlCol="0">
            <a:spAutoFit/>
          </a:bodyPr>
          <a:lstStyle/>
          <a:p>
            <a:pPr marL="285750" indent="-285750">
              <a:buFont typeface="Arial" panose="020B0604020202020204" pitchFamily="34" charset="0"/>
              <a:buChar char="•"/>
            </a:pPr>
            <a:endParaRPr lang="en-US" sz="1400" dirty="0">
              <a:solidFill>
                <a:srgbClr val="000000"/>
              </a:solidFill>
            </a:endParaRPr>
          </a:p>
          <a:p>
            <a:pPr rtl="0"/>
            <a:r>
              <a:rPr lang="fr-FR" sz="1400" dirty="0">
                <a:solidFill>
                  <a:srgbClr val="000000"/>
                </a:solidFill>
              </a:rPr>
              <a:t>Le tableau suivant montre comment un commutateur réagit en fonction du mode de violation configuré.</a:t>
            </a:r>
          </a:p>
          <a:p>
            <a:endParaRPr lang="en-US" dirty="0"/>
          </a:p>
        </p:txBody>
      </p:sp>
    </p:spTree>
    <p:extLst>
      <p:ext uri="{BB962C8B-B14F-4D97-AF65-F5344CB8AC3E}">
        <p14:creationId xmlns:p14="http://schemas.microsoft.com/office/powerpoint/2010/main" val="22595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53789" y="115261"/>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Modes de violation de la sécurité des ports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1CAEB930-B26C-40CB-B179-5E7EC27B0835}"/>
              </a:ext>
            </a:extLst>
          </p:cNvPr>
          <p:cNvSpPr>
            <a:spLocks noGrp="1"/>
          </p:cNvSpPr>
          <p:nvPr>
            <p:ph idx="1"/>
          </p:nvPr>
        </p:nvSpPr>
        <p:spPr>
          <a:xfrm>
            <a:off x="589923" y="1346561"/>
            <a:ext cx="3754438" cy="2318724"/>
          </a:xfrm>
        </p:spPr>
        <p:txBody>
          <a:bodyPr/>
          <a:lstStyle/>
          <a:p>
            <a:pPr marL="0" indent="0" algn="l" rtl="0"/>
            <a:r>
              <a:rPr lang="fr-FR" sz="1400" dirty="0">
                <a:solidFill>
                  <a:srgbClr val="000000"/>
                </a:solidFill>
              </a:rPr>
              <a:t>L'exemple montre un administrateur remplaçant la violation de sécurité par «Restreindre». </a:t>
            </a:r>
          </a:p>
          <a:p>
            <a:pPr marL="0" indent="0" algn="l"/>
            <a:endParaRPr lang="en-US" sz="1400" dirty="0">
              <a:solidFill>
                <a:srgbClr val="000000"/>
              </a:solidFill>
            </a:endParaRPr>
          </a:p>
          <a:p>
            <a:pPr marL="0" indent="0" algn="l" rtl="0"/>
            <a:r>
              <a:rPr lang="fr-FR" sz="1400" dirty="0">
                <a:solidFill>
                  <a:srgbClr val="000000"/>
                </a:solidFill>
              </a:rPr>
              <a:t>La sortie de la commande </a:t>
            </a:r>
            <a:r>
              <a:rPr lang="fr-FR" sz="1400" b="1" dirty="0">
                <a:solidFill>
                  <a:srgbClr val="000000"/>
                </a:solidFill>
              </a:rPr>
              <a:t>show port-</a:t>
            </a:r>
            <a:r>
              <a:rPr lang="fr-FR" sz="1400" b="1" dirty="0" err="1">
                <a:solidFill>
                  <a:srgbClr val="000000"/>
                </a:solidFill>
              </a:rPr>
              <a:t>security</a:t>
            </a:r>
            <a:r>
              <a:rPr lang="fr-FR" sz="1400" b="1" dirty="0">
                <a:solidFill>
                  <a:srgbClr val="000000"/>
                </a:solidFill>
              </a:rPr>
              <a:t> interface</a:t>
            </a:r>
            <a:r>
              <a:rPr lang="fr-FR" sz="1400" dirty="0">
                <a:solidFill>
                  <a:srgbClr val="000000"/>
                </a:solidFill>
              </a:rPr>
              <a:t> confirme que la modification a été effectuée.</a:t>
            </a:r>
          </a:p>
        </p:txBody>
      </p:sp>
      <p:pic>
        <p:nvPicPr>
          <p:cNvPr id="5" name="Picture 4">
            <a:extLst>
              <a:ext uri="{FF2B5EF4-FFF2-40B4-BE49-F238E27FC236}">
                <a16:creationId xmlns:a16="http://schemas.microsoft.com/office/drawing/2014/main" xmlns:c15="http://schemas.microsoft.com/office/drawing/2012/chart" xmlns:c="http://schemas.openxmlformats.org/drawingml/2006/chart" xmlns="" id="{490792D8-65E6-44D4-8DDC-ADE39D2ABC07}"/>
              </a:ext>
            </a:extLst>
          </p:cNvPr>
          <p:cNvPicPr>
            <a:picLocks noChangeAspect="1"/>
          </p:cNvPicPr>
          <p:nvPr/>
        </p:nvPicPr>
        <p:blipFill>
          <a:blip r:embed="rId3"/>
          <a:stretch>
            <a:fillRect/>
          </a:stretch>
        </p:blipFill>
        <p:spPr>
          <a:xfrm>
            <a:off x="4755237" y="937285"/>
            <a:ext cx="3980259" cy="3285935"/>
          </a:xfrm>
          <a:prstGeom prst="rect">
            <a:avLst/>
          </a:prstGeom>
        </p:spPr>
      </p:pic>
    </p:spTree>
    <p:extLst>
      <p:ext uri="{BB962C8B-B14F-4D97-AF65-F5344CB8AC3E}">
        <p14:creationId xmlns:p14="http://schemas.microsoft.com/office/powerpoint/2010/main" val="63735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9156" y="422623"/>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Ports en état désactivé par erreur</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E61F80BD-E10C-492D-80A9-E3AAD5039B19}"/>
              </a:ext>
            </a:extLst>
          </p:cNvPr>
          <p:cNvSpPr>
            <a:spLocks noGrp="1"/>
          </p:cNvSpPr>
          <p:nvPr>
            <p:ph idx="1"/>
          </p:nvPr>
        </p:nvSpPr>
        <p:spPr>
          <a:xfrm>
            <a:off x="497714" y="1300457"/>
            <a:ext cx="8280057" cy="1697038"/>
          </a:xfrm>
        </p:spPr>
        <p:txBody>
          <a:bodyPr/>
          <a:lstStyle/>
          <a:p>
            <a:pPr marL="0" indent="0" algn="l" rtl="0"/>
            <a:r>
              <a:rPr lang="fr-FR" sz="1400" dirty="0">
                <a:solidFill>
                  <a:srgbClr val="000000"/>
                </a:solidFill>
              </a:rPr>
              <a:t>Quand un port est fermé et placé dans l'état </a:t>
            </a:r>
            <a:r>
              <a:rPr lang="fr-FR" sz="1400" dirty="0" err="1">
                <a:solidFill>
                  <a:srgbClr val="000000"/>
                </a:solidFill>
              </a:rPr>
              <a:t>error-disabled</a:t>
            </a:r>
            <a:r>
              <a:rPr lang="fr-FR" sz="1400" dirty="0">
                <a:solidFill>
                  <a:srgbClr val="000000"/>
                </a:solidFill>
              </a:rPr>
              <a:t>, aucun trafic n'est envoyé ou reçu sur ce port </a:t>
            </a:r>
          </a:p>
          <a:p>
            <a:pPr marL="0" indent="0" algn="l" rtl="0"/>
            <a:r>
              <a:rPr lang="fr-FR" sz="1400" dirty="0">
                <a:solidFill>
                  <a:srgbClr val="000000"/>
                </a:solidFill>
              </a:rPr>
              <a:t>Une série de messages liés à la sécurité des ports s'affiche sur la console, comme illustré dans l'exemple suivant.</a:t>
            </a:r>
          </a:p>
          <a:p>
            <a:pPr marL="0" indent="0" algn="l"/>
            <a:endParaRPr lang="en-US" sz="1400" dirty="0">
              <a:solidFill>
                <a:srgbClr val="000000"/>
              </a:solidFill>
            </a:endParaRPr>
          </a:p>
          <a:p>
            <a:pPr marL="0" indent="0" algn="l" rtl="0"/>
            <a:r>
              <a:rPr lang="fr-FR" sz="1400" b="1" dirty="0">
                <a:solidFill>
                  <a:srgbClr val="000000"/>
                </a:solidFill>
              </a:rPr>
              <a:t>Remarque</a:t>
            </a:r>
            <a:r>
              <a:rPr lang="fr-FR" sz="1400" dirty="0">
                <a:solidFill>
                  <a:srgbClr val="000000"/>
                </a:solidFill>
              </a:rPr>
              <a:t>: Le protocole de port et l'état de la liaison passent à l'état bas et le voyant du port est éteint.</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B4543815-0277-4D17-90D9-138DA3032895}"/>
              </a:ext>
            </a:extLst>
          </p:cNvPr>
          <p:cNvPicPr>
            <a:picLocks noChangeAspect="1"/>
          </p:cNvPicPr>
          <p:nvPr/>
        </p:nvPicPr>
        <p:blipFill>
          <a:blip r:embed="rId3"/>
          <a:stretch>
            <a:fillRect/>
          </a:stretch>
        </p:blipFill>
        <p:spPr>
          <a:xfrm>
            <a:off x="1544896" y="3117317"/>
            <a:ext cx="6054207" cy="1295285"/>
          </a:xfrm>
          <a:prstGeom prst="rect">
            <a:avLst/>
          </a:prstGeom>
        </p:spPr>
      </p:pic>
    </p:spTree>
    <p:extLst>
      <p:ext uri="{BB962C8B-B14F-4D97-AF65-F5344CB8AC3E}">
        <p14:creationId xmlns:p14="http://schemas.microsoft.com/office/powerpoint/2010/main" val="33620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84525" y="230521"/>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Ports en état désactivé par erreur (suite)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E61F80BD-E10C-492D-80A9-E3AAD5039B19}"/>
              </a:ext>
            </a:extLst>
          </p:cNvPr>
          <p:cNvSpPr>
            <a:spLocks noGrp="1"/>
          </p:cNvSpPr>
          <p:nvPr>
            <p:ph idx="1"/>
          </p:nvPr>
        </p:nvSpPr>
        <p:spPr>
          <a:xfrm>
            <a:off x="135580" y="1192879"/>
            <a:ext cx="4528785" cy="3106201"/>
          </a:xfrm>
        </p:spPr>
        <p:txBody>
          <a:bodyPr/>
          <a:lstStyle/>
          <a:p>
            <a:pPr marL="285750" indent="-285750" algn="l" rtl="0">
              <a:buFont typeface="Arial" panose="020B0604020202020204" pitchFamily="34" charset="0"/>
              <a:buChar char="•"/>
            </a:pPr>
            <a:r>
              <a:rPr lang="fr-FR" sz="1400" dirty="0">
                <a:solidFill>
                  <a:srgbClr val="000000"/>
                </a:solidFill>
              </a:rPr>
              <a:t>Dans l'exemple, la commande </a:t>
            </a:r>
            <a:r>
              <a:rPr lang="fr-FR" sz="1400" b="1" dirty="0">
                <a:solidFill>
                  <a:srgbClr val="000000"/>
                </a:solidFill>
              </a:rPr>
              <a:t>show interface</a:t>
            </a:r>
            <a:r>
              <a:rPr lang="fr-FR" sz="1400" dirty="0">
                <a:solidFill>
                  <a:srgbClr val="000000"/>
                </a:solidFill>
              </a:rPr>
              <a:t> identifie l'état du port comme étant </a:t>
            </a:r>
            <a:r>
              <a:rPr lang="fr-FR" sz="1400" b="1" dirty="0" err="1">
                <a:solidFill>
                  <a:srgbClr val="000000"/>
                </a:solidFill>
              </a:rPr>
              <a:t>err-disabled</a:t>
            </a:r>
            <a:r>
              <a:rPr lang="fr-FR" sz="1400" dirty="0">
                <a:solidFill>
                  <a:srgbClr val="000000"/>
                </a:solidFill>
              </a:rPr>
              <a:t>.. La sortie de la commande </a:t>
            </a:r>
            <a:r>
              <a:rPr lang="fr-FR" sz="1400" b="1" dirty="0">
                <a:solidFill>
                  <a:srgbClr val="000000"/>
                </a:solidFill>
              </a:rPr>
              <a:t>show port-</a:t>
            </a:r>
            <a:r>
              <a:rPr lang="fr-FR" sz="1400" b="1" dirty="0" err="1">
                <a:solidFill>
                  <a:srgbClr val="000000"/>
                </a:solidFill>
              </a:rPr>
              <a:t>security</a:t>
            </a:r>
            <a:r>
              <a:rPr lang="fr-FR" sz="1400" b="1" dirty="0">
                <a:solidFill>
                  <a:srgbClr val="000000"/>
                </a:solidFill>
              </a:rPr>
              <a:t> interface</a:t>
            </a:r>
            <a:r>
              <a:rPr lang="fr-FR" sz="1400" dirty="0">
                <a:solidFill>
                  <a:srgbClr val="000000"/>
                </a:solidFill>
              </a:rPr>
              <a:t> affiche désormais l'état du port comme étant </a:t>
            </a:r>
            <a:r>
              <a:rPr lang="fr-FR" sz="1400" b="1" dirty="0" err="1">
                <a:solidFill>
                  <a:srgbClr val="000000"/>
                </a:solidFill>
              </a:rPr>
              <a:t>secure-shutdown</a:t>
            </a:r>
            <a:r>
              <a:rPr lang="fr-FR" sz="1400" dirty="0">
                <a:solidFill>
                  <a:srgbClr val="000000"/>
                </a:solidFill>
              </a:rPr>
              <a:t>. Le compteur de violation de sécurité incrémente de 1.</a:t>
            </a:r>
          </a:p>
          <a:p>
            <a:pPr marL="285750" indent="-285750" algn="l" rtl="0">
              <a:buFont typeface="Arial" panose="020B0604020202020204" pitchFamily="34" charset="0"/>
              <a:buChar char="•"/>
            </a:pPr>
            <a:r>
              <a:rPr lang="fr-FR" sz="1400" dirty="0">
                <a:solidFill>
                  <a:srgbClr val="000000"/>
                </a:solidFill>
              </a:rPr>
              <a:t>L'administrateur doit déterminer la cause de la violation de sécurité. Si un périphérique non autorisé est connecté à un port sécurisé, la menace de sécurité est éliminée avant de réactiver le port.</a:t>
            </a:r>
          </a:p>
          <a:p>
            <a:pPr marL="285750" indent="-285750" algn="l" rtl="0">
              <a:buFont typeface="Arial" panose="020B0604020202020204" pitchFamily="34" charset="0"/>
              <a:buChar char="•"/>
            </a:pPr>
            <a:r>
              <a:rPr lang="fr-FR" sz="1400" dirty="0">
                <a:solidFill>
                  <a:srgbClr val="000000"/>
                </a:solidFill>
              </a:rPr>
              <a:t>Pour réactiver le port, utilisez d'abord la commande </a:t>
            </a:r>
            <a:r>
              <a:rPr lang="fr-FR" sz="1400" b="1" dirty="0" err="1">
                <a:solidFill>
                  <a:srgbClr val="000000"/>
                </a:solidFill>
              </a:rPr>
              <a:t>shutdown</a:t>
            </a:r>
            <a:r>
              <a:rPr lang="fr-FR" sz="1400" dirty="0">
                <a:solidFill>
                  <a:srgbClr val="000000"/>
                </a:solidFill>
              </a:rPr>
              <a:t>  puis utilisez la commande </a:t>
            </a:r>
            <a:r>
              <a:rPr lang="fr-FR" sz="1400" b="1" dirty="0">
                <a:solidFill>
                  <a:srgbClr val="000000"/>
                </a:solidFill>
              </a:rPr>
              <a:t>no </a:t>
            </a:r>
            <a:r>
              <a:rPr lang="fr-FR" sz="1400" b="1" dirty="0" err="1">
                <a:solidFill>
                  <a:srgbClr val="000000"/>
                </a:solidFill>
              </a:rPr>
              <a:t>shutdown</a:t>
            </a:r>
            <a:r>
              <a:rPr lang="fr-FR" sz="1400" dirty="0">
                <a:solidFill>
                  <a:srgbClr val="000000"/>
                </a:solidFill>
              </a:rPr>
              <a:t> . </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BB381762-B658-4D28-B62B-9CC09293A1F6}"/>
              </a:ext>
            </a:extLst>
          </p:cNvPr>
          <p:cNvPicPr>
            <a:picLocks noChangeAspect="1"/>
          </p:cNvPicPr>
          <p:nvPr/>
        </p:nvPicPr>
        <p:blipFill>
          <a:blip r:embed="rId3"/>
          <a:stretch>
            <a:fillRect/>
          </a:stretch>
        </p:blipFill>
        <p:spPr>
          <a:xfrm>
            <a:off x="4664365" y="1241917"/>
            <a:ext cx="4187473" cy="3003375"/>
          </a:xfrm>
          <a:prstGeom prst="rect">
            <a:avLst/>
          </a:prstGeom>
        </p:spPr>
      </p:pic>
    </p:spTree>
    <p:extLst>
      <p:ext uri="{BB962C8B-B14F-4D97-AF65-F5344CB8AC3E}">
        <p14:creationId xmlns:p14="http://schemas.microsoft.com/office/powerpoint/2010/main" val="8220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9156" y="222837"/>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Vérifier la sécurité des ports</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DCA471A-95BE-4486-B5CC-A86D1D782742}"/>
              </a:ext>
            </a:extLst>
          </p:cNvPr>
          <p:cNvSpPr>
            <a:spLocks noGrp="1"/>
          </p:cNvSpPr>
          <p:nvPr>
            <p:ph idx="1"/>
          </p:nvPr>
        </p:nvSpPr>
        <p:spPr>
          <a:xfrm>
            <a:off x="329881" y="1100672"/>
            <a:ext cx="8533079" cy="1316038"/>
          </a:xfrm>
        </p:spPr>
        <p:txBody>
          <a:bodyPr/>
          <a:lstStyle/>
          <a:p>
            <a:pPr marL="0" indent="0" algn="l" rtl="0"/>
            <a:r>
              <a:rPr lang="fr-FR" sz="1400" dirty="0">
                <a:solidFill>
                  <a:srgbClr val="000000"/>
                </a:solidFill>
              </a:rPr>
              <a:t>Après avoir configuré la sécurité des ports sur un commutateur, vérifiez chaque interface pour vérifier que la sécurité des ports est correctement définie et assurez-vous que les adresses MAC statiques ont été correctement configurées.</a:t>
            </a:r>
          </a:p>
          <a:p>
            <a:pPr marL="0" indent="0" algn="l"/>
            <a:endParaRPr lang="en-US" sz="1400" dirty="0">
              <a:solidFill>
                <a:srgbClr val="000000"/>
              </a:solidFill>
            </a:endParaRPr>
          </a:p>
          <a:p>
            <a:pPr marL="0" indent="0" algn="l" rtl="0"/>
            <a:r>
              <a:rPr lang="fr-FR" sz="1400" dirty="0">
                <a:solidFill>
                  <a:srgbClr val="000000"/>
                </a:solidFill>
              </a:rPr>
              <a:t>Pour afficher les paramètres de sécurité des ports pour le commutateur, utilisez la commande </a:t>
            </a:r>
            <a:r>
              <a:rPr lang="fr-FR" sz="1400" b="1" dirty="0" err="1">
                <a:solidFill>
                  <a:srgbClr val="000000"/>
                </a:solidFill>
              </a:rPr>
              <a:t>showport-security</a:t>
            </a:r>
            <a:r>
              <a:rPr lang="fr-FR" sz="1400" dirty="0">
                <a:solidFill>
                  <a:srgbClr val="000000"/>
                </a:solidFill>
              </a:rPr>
              <a:t> . </a:t>
            </a:r>
          </a:p>
        </p:txBody>
      </p:sp>
      <p:sp>
        <p:nvSpPr>
          <p:cNvPr id="6" name="Content Placeholder 4">
            <a:extLst>
              <a:ext uri="{FF2B5EF4-FFF2-40B4-BE49-F238E27FC236}">
                <a16:creationId xmlns:a16="http://schemas.microsoft.com/office/drawing/2014/main" xmlns:c15="http://schemas.microsoft.com/office/drawing/2012/chart" xmlns:c="http://schemas.openxmlformats.org/drawingml/2006/chart" xmlns="" id="{E318649A-26AD-4A60-BC7A-9489848F18B1}"/>
              </a:ext>
            </a:extLst>
          </p:cNvPr>
          <p:cNvSpPr txBox="1">
            <a:spLocks/>
          </p:cNvSpPr>
          <p:nvPr/>
        </p:nvSpPr>
        <p:spPr>
          <a:xfrm>
            <a:off x="329881" y="2674008"/>
            <a:ext cx="4158298" cy="235426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rtl="0">
              <a:buFont typeface="Arial" panose="020B0604020202020204" pitchFamily="34" charset="0"/>
              <a:buChar char="•"/>
            </a:pPr>
            <a:r>
              <a:rPr lang="fr-FR" sz="1400" dirty="0">
                <a:solidFill>
                  <a:srgbClr val="000000"/>
                </a:solidFill>
              </a:rPr>
              <a:t>L'exemple indique que les 24 interfaces sont configurées avec la commande  </a:t>
            </a:r>
            <a:r>
              <a:rPr lang="fr-FR" sz="1400" b="1" dirty="0" err="1">
                <a:solidFill>
                  <a:srgbClr val="000000"/>
                </a:solidFill>
              </a:rPr>
              <a:t>switchport</a:t>
            </a:r>
            <a:r>
              <a:rPr lang="fr-FR" sz="1400" b="1" dirty="0">
                <a:solidFill>
                  <a:srgbClr val="000000"/>
                </a:solidFill>
              </a:rPr>
              <a:t> port-</a:t>
            </a:r>
            <a:r>
              <a:rPr lang="fr-FR" sz="1400" b="1" dirty="0" err="1">
                <a:solidFill>
                  <a:srgbClr val="000000"/>
                </a:solidFill>
              </a:rPr>
              <a:t>security</a:t>
            </a:r>
            <a:r>
              <a:rPr lang="fr-FR" sz="1400" dirty="0">
                <a:solidFill>
                  <a:srgbClr val="000000"/>
                </a:solidFill>
              </a:rPr>
              <a:t> car le maximum autorisé est 1 et le mode de violation est arrêté. </a:t>
            </a:r>
          </a:p>
          <a:p>
            <a:pPr marL="285750" indent="-285750" algn="l" rtl="0">
              <a:buFont typeface="Arial" panose="020B0604020202020204" pitchFamily="34" charset="0"/>
              <a:buChar char="•"/>
            </a:pPr>
            <a:r>
              <a:rPr lang="fr-FR" sz="1400" dirty="0">
                <a:solidFill>
                  <a:srgbClr val="000000"/>
                </a:solidFill>
              </a:rPr>
              <a:t>Aucun périphérique n'est connecté, par conséquent, le </a:t>
            </a:r>
            <a:r>
              <a:rPr lang="fr-FR" sz="1400" dirty="0" err="1">
                <a:solidFill>
                  <a:srgbClr val="000000"/>
                </a:solidFill>
              </a:rPr>
              <a:t>CurrentAddr</a:t>
            </a:r>
            <a:r>
              <a:rPr lang="fr-FR" sz="1400" dirty="0">
                <a:solidFill>
                  <a:srgbClr val="000000"/>
                </a:solidFill>
              </a:rPr>
              <a:t> (Count) est 0 pour chaque interface.</a:t>
            </a:r>
          </a:p>
          <a:p>
            <a:pPr marL="285750" indent="-285750" algn="l">
              <a:buFont typeface="Arial" panose="020B0604020202020204" pitchFamily="34" charset="0"/>
              <a:buChar char="•"/>
            </a:pPr>
            <a:endParaRPr lang="en-CA" sz="14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BE7B108C-FC3C-4589-AC91-8A895FADE25D}"/>
              </a:ext>
            </a:extLst>
          </p:cNvPr>
          <p:cNvPicPr>
            <a:picLocks noChangeAspect="1"/>
          </p:cNvPicPr>
          <p:nvPr/>
        </p:nvPicPr>
        <p:blipFill>
          <a:blip r:embed="rId3"/>
          <a:stretch>
            <a:fillRect/>
          </a:stretch>
        </p:blipFill>
        <p:spPr>
          <a:xfrm>
            <a:off x="4655823" y="2489591"/>
            <a:ext cx="4230948" cy="2064703"/>
          </a:xfrm>
          <a:prstGeom prst="rect">
            <a:avLst/>
          </a:prstGeom>
        </p:spPr>
      </p:pic>
    </p:spTree>
    <p:extLst>
      <p:ext uri="{BB962C8B-B14F-4D97-AF65-F5344CB8AC3E}">
        <p14:creationId xmlns:p14="http://schemas.microsoft.com/office/powerpoint/2010/main" val="31232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89147" y="284309"/>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Vérifier la sécurité des ports(suite)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DCA471A-95BE-4486-B5CC-A86D1D782742}"/>
              </a:ext>
            </a:extLst>
          </p:cNvPr>
          <p:cNvSpPr>
            <a:spLocks noGrp="1"/>
          </p:cNvSpPr>
          <p:nvPr>
            <p:ph idx="1"/>
          </p:nvPr>
        </p:nvSpPr>
        <p:spPr>
          <a:xfrm>
            <a:off x="122944" y="1608331"/>
            <a:ext cx="4087905" cy="2326408"/>
          </a:xfrm>
        </p:spPr>
        <p:txBody>
          <a:bodyPr/>
          <a:lstStyle/>
          <a:p>
            <a:pPr marL="0" indent="0" algn="l" rtl="0"/>
            <a:r>
              <a:rPr lang="fr-FR" sz="1400" dirty="0">
                <a:solidFill>
                  <a:srgbClr val="000000"/>
                </a:solidFill>
              </a:rPr>
              <a:t>Utilisez la commande </a:t>
            </a:r>
            <a:r>
              <a:rPr lang="fr-FR" sz="1400" b="1" dirty="0">
                <a:solidFill>
                  <a:srgbClr val="000000"/>
                </a:solidFill>
              </a:rPr>
              <a:t>show port-</a:t>
            </a:r>
            <a:r>
              <a:rPr lang="fr-FR" sz="1400" b="1" dirty="0" err="1">
                <a:solidFill>
                  <a:srgbClr val="000000"/>
                </a:solidFill>
              </a:rPr>
              <a:t>security</a:t>
            </a:r>
            <a:r>
              <a:rPr lang="fr-FR" sz="1400" b="1" dirty="0">
                <a:solidFill>
                  <a:srgbClr val="000000"/>
                </a:solidFill>
              </a:rPr>
              <a:t> interface</a:t>
            </a:r>
            <a:r>
              <a:rPr lang="fr-FR" sz="1400" dirty="0">
                <a:solidFill>
                  <a:srgbClr val="000000"/>
                </a:solidFill>
              </a:rPr>
              <a:t> pour afficher les détails d'une interface spécifique, comme indiqué précédemment et dans cet exemple.</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17AF24AE-476F-42C0-8EDA-4DC5762B049F}"/>
              </a:ext>
            </a:extLst>
          </p:cNvPr>
          <p:cNvPicPr>
            <a:picLocks noChangeAspect="1"/>
          </p:cNvPicPr>
          <p:nvPr/>
        </p:nvPicPr>
        <p:blipFill>
          <a:blip r:embed="rId3"/>
          <a:stretch>
            <a:fillRect/>
          </a:stretch>
        </p:blipFill>
        <p:spPr>
          <a:xfrm>
            <a:off x="4376985" y="1322534"/>
            <a:ext cx="4057650" cy="3067050"/>
          </a:xfrm>
          <a:prstGeom prst="rect">
            <a:avLst/>
          </a:prstGeom>
        </p:spPr>
      </p:pic>
    </p:spTree>
    <p:extLst>
      <p:ext uri="{BB962C8B-B14F-4D97-AF65-F5344CB8AC3E}">
        <p14:creationId xmlns:p14="http://schemas.microsoft.com/office/powerpoint/2010/main" val="148188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22945" y="261257"/>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a:t>Vérifier la sécurité des ports(suite)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DCA471A-95BE-4486-B5CC-A86D1D782742}"/>
              </a:ext>
            </a:extLst>
          </p:cNvPr>
          <p:cNvSpPr>
            <a:spLocks noGrp="1"/>
          </p:cNvSpPr>
          <p:nvPr>
            <p:ph idx="1"/>
          </p:nvPr>
        </p:nvSpPr>
        <p:spPr>
          <a:xfrm>
            <a:off x="53788" y="1590595"/>
            <a:ext cx="3819135" cy="2932705"/>
          </a:xfrm>
        </p:spPr>
        <p:txBody>
          <a:bodyPr/>
          <a:lstStyle/>
          <a:p>
            <a:pPr marL="0" indent="0" algn="l" rtl="0"/>
            <a:r>
              <a:rPr lang="fr-FR" sz="1400" dirty="0">
                <a:solidFill>
                  <a:srgbClr val="000000"/>
                </a:solidFill>
              </a:rPr>
              <a:t>Pour vérifier que les adresses MAC «collent» à la configuration, utilisez la commande </a:t>
            </a:r>
            <a:r>
              <a:rPr lang="fr-FR" sz="1400" b="1" dirty="0">
                <a:solidFill>
                  <a:srgbClr val="000000"/>
                </a:solidFill>
              </a:rPr>
              <a:t>show </a:t>
            </a:r>
            <a:r>
              <a:rPr lang="fr-FR" sz="1400" b="1" dirty="0" err="1">
                <a:solidFill>
                  <a:srgbClr val="000000"/>
                </a:solidFill>
              </a:rPr>
              <a:t>run</a:t>
            </a:r>
            <a:r>
              <a:rPr lang="fr-FR" sz="1400" dirty="0">
                <a:solidFill>
                  <a:srgbClr val="000000"/>
                </a:solidFill>
              </a:rPr>
              <a:t> comme indiqué dans l'exemple pour </a:t>
            </a:r>
            <a:r>
              <a:rPr lang="fr-FR" sz="1400" dirty="0" err="1">
                <a:solidFill>
                  <a:srgbClr val="000000"/>
                </a:solidFill>
              </a:rPr>
              <a:t>FastEthernet</a:t>
            </a:r>
            <a:r>
              <a:rPr lang="fr-FR" sz="1400" dirty="0">
                <a:solidFill>
                  <a:srgbClr val="000000"/>
                </a:solidFill>
              </a:rPr>
              <a:t> 0/19.</a:t>
            </a: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86E12795-C168-4835-858E-236A55D82EAB}"/>
              </a:ext>
            </a:extLst>
          </p:cNvPr>
          <p:cNvPicPr>
            <a:picLocks noChangeAspect="1"/>
          </p:cNvPicPr>
          <p:nvPr/>
        </p:nvPicPr>
        <p:blipFill>
          <a:blip r:embed="rId3"/>
          <a:stretch>
            <a:fillRect/>
          </a:stretch>
        </p:blipFill>
        <p:spPr>
          <a:xfrm>
            <a:off x="3872923" y="1504950"/>
            <a:ext cx="4686300" cy="2133600"/>
          </a:xfrm>
          <a:prstGeom prst="rect">
            <a:avLst/>
          </a:prstGeom>
        </p:spPr>
      </p:pic>
    </p:spTree>
    <p:extLst>
      <p:ext uri="{BB962C8B-B14F-4D97-AF65-F5344CB8AC3E}">
        <p14:creationId xmlns:p14="http://schemas.microsoft.com/office/powerpoint/2010/main" val="1503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Mettre en œuvre la sécurité des ports</a:t>
            </a:r>
            <a:r>
              <a:rPr lang="en-US" dirty="0"/>
              <a:t/>
            </a:r>
            <a:br>
              <a:rPr lang="en-US" dirty="0"/>
            </a:br>
            <a:r>
              <a:rPr lang="fr-FR" sz="2400"/>
              <a:t>Vérifier la sécurité des ports(suite)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DCA471A-95BE-4486-B5CC-A86D1D782742}"/>
              </a:ext>
            </a:extLst>
          </p:cNvPr>
          <p:cNvSpPr>
            <a:spLocks noGrp="1"/>
          </p:cNvSpPr>
          <p:nvPr>
            <p:ph idx="1"/>
          </p:nvPr>
        </p:nvSpPr>
        <p:spPr>
          <a:xfrm>
            <a:off x="474663" y="1080655"/>
            <a:ext cx="3284538" cy="3341079"/>
          </a:xfrm>
        </p:spPr>
        <p:txBody>
          <a:bodyPr/>
          <a:lstStyle/>
          <a:p>
            <a:pPr marL="0" indent="0" algn="l" rtl="0"/>
            <a:r>
              <a:rPr lang="fr-FR" sz="1600">
                <a:solidFill>
                  <a:srgbClr val="000000"/>
                </a:solidFill>
              </a:rPr>
              <a:t>Pour afficher toutes les adresses MAC sécurisées configurées manuellement ou apprises dynamiquement sur toutes les interfaces de commutateur, utilisez la commande </a:t>
            </a:r>
            <a:r>
              <a:rPr lang="fr-FR" sz="1600" b="1">
                <a:solidFill>
                  <a:srgbClr val="000000"/>
                </a:solidFill>
              </a:rPr>
              <a:t>show port-security address</a:t>
            </a:r>
            <a:r>
              <a:rPr lang="fr-FR" sz="1600">
                <a:solidFill>
                  <a:srgbClr val="000000"/>
                </a:solidFill>
              </a:rPr>
              <a:t> comme indiqué dans l'exemple.</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BF305B6F-6776-426A-A059-C8ED4818A388}"/>
              </a:ext>
            </a:extLst>
          </p:cNvPr>
          <p:cNvPicPr>
            <a:picLocks noChangeAspect="1"/>
          </p:cNvPicPr>
          <p:nvPr/>
        </p:nvPicPr>
        <p:blipFill>
          <a:blip r:embed="rId3"/>
          <a:stretch>
            <a:fillRect/>
          </a:stretch>
        </p:blipFill>
        <p:spPr>
          <a:xfrm>
            <a:off x="3693823" y="1403406"/>
            <a:ext cx="5229225" cy="2695575"/>
          </a:xfrm>
          <a:prstGeom prst="rect">
            <a:avLst/>
          </a:prstGeom>
        </p:spPr>
      </p:pic>
    </p:spTree>
    <p:extLst>
      <p:ext uri="{BB962C8B-B14F-4D97-AF65-F5344CB8AC3E}">
        <p14:creationId xmlns:p14="http://schemas.microsoft.com/office/powerpoint/2010/main" val="385268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D0DBD329-AB20-664C-9697-486FE5CED9B9}"/>
              </a:ext>
            </a:extLst>
          </p:cNvPr>
          <p:cNvSpPr>
            <a:spLocks noGrp="1"/>
          </p:cNvSpPr>
          <p:nvPr>
            <p:ph type="title"/>
          </p:nvPr>
        </p:nvSpPr>
        <p:spPr>
          <a:xfrm>
            <a:off x="0" y="189238"/>
            <a:ext cx="9144000" cy="609708"/>
          </a:xfrm>
        </p:spPr>
        <p:txBody>
          <a:bodyPr/>
          <a:lstStyle/>
          <a:p>
            <a:pPr rtl="0"/>
            <a:r>
              <a:rPr lang="fr-FR"/>
              <a:t>What to Expect in this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C2EDE137-350D-6D47-BD51-750CD198389A}"/>
              </a:ext>
            </a:extLst>
          </p:cNvPr>
          <p:cNvSpPr>
            <a:spLocks noGrp="1"/>
          </p:cNvSpPr>
          <p:nvPr>
            <p:ph idx="1"/>
          </p:nvPr>
        </p:nvSpPr>
        <p:spPr>
          <a:xfrm>
            <a:off x="144065" y="798945"/>
            <a:ext cx="8853286" cy="346366"/>
          </a:xfrm>
        </p:spPr>
        <p:txBody>
          <a:bodyPr/>
          <a:lstStyle/>
          <a:p>
            <a:pPr rtl="0"/>
            <a:r>
              <a:rPr lang="fr-FR"/>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xmlns:c15="http://schemas.microsoft.com/office/drawing/2012/chart" xmlns:c="http://schemas.openxmlformats.org/drawingml/2006/chart" xmlns=""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xmlns:c15="http://schemas.microsoft.com/office/drawing/2012/chart" xmlns:c="http://schemas.openxmlformats.org/drawingml/2006/chart" xmlns="" val="200107645"/>
                    </a:ext>
                  </a:extLst>
                </a:gridCol>
                <a:gridCol w="6416970">
                  <a:extLst>
                    <a:ext uri="{9D8B030D-6E8A-4147-A177-3AD203B41FA5}">
                      <a16:colId xmlns:a16="http://schemas.microsoft.com/office/drawing/2014/main" xmlns:c15="http://schemas.microsoft.com/office/drawing/2012/chart" xmlns:c="http://schemas.openxmlformats.org/drawingml/2006/chart" xmlns="" val="2648404099"/>
                    </a:ext>
                  </a:extLst>
                </a:gridCol>
              </a:tblGrid>
              <a:tr h="265091">
                <a:tc>
                  <a:txBody>
                    <a:bodyPr/>
                    <a:lstStyle/>
                    <a:p>
                      <a:pPr rtl="0"/>
                      <a:r>
                        <a:rPr lang="fr-FR"/>
                        <a:t>Feature</a:t>
                      </a:r>
                    </a:p>
                  </a:txBody>
                  <a:tcPr/>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67710602"/>
                  </a:ext>
                </a:extLst>
              </a:tr>
              <a:tr h="331556">
                <a:tc>
                  <a:txBody>
                    <a:bodyPr/>
                    <a:lstStyle/>
                    <a:p>
                      <a:pPr algn="l" rtl="0" fontAlgn="b"/>
                      <a:r>
                        <a:rPr lang="fr-FR" sz="1400" b="0" i="0" u="none" strike="noStrike">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Per topic online quiz to help learners gauge content understanding. </a:t>
                      </a:r>
                    </a:p>
                  </a:txBody>
                  <a:tcPr/>
                </a:tc>
                <a:extLst>
                  <a:ext uri="{0D108BD9-81ED-4DB2-BD59-A6C34878D82A}">
                    <a16:rowId xmlns:a16="http://schemas.microsoft.com/office/drawing/2014/main" xmlns:c15="http://schemas.microsoft.com/office/drawing/2012/chart" xmlns:c="http://schemas.openxmlformats.org/drawingml/2006/chart" xmlns=""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Interactive Activities</a:t>
                      </a:r>
                    </a:p>
                  </a:txBody>
                  <a:tcPr marL="9525" marR="9525" marT="9525" marB="0" anchor="b"/>
                </a:tc>
                <a:tc>
                  <a:txBody>
                    <a:bodyPr/>
                    <a:lstStyle/>
                    <a:p>
                      <a:pPr rtl="0"/>
                      <a:r>
                        <a:rPr lang="fr-FR"/>
                        <a:t>A variety of formats to help learners gauge content understanding.</a:t>
                      </a:r>
                    </a:p>
                  </a:txBody>
                  <a:tcPr/>
                </a:tc>
                <a:extLst>
                  <a:ext uri="{0D108BD9-81ED-4DB2-BD59-A6C34878D82A}">
                    <a16:rowId xmlns:a16="http://schemas.microsoft.com/office/drawing/2014/main" xmlns:c15="http://schemas.microsoft.com/office/drawing/2012/chart" xmlns:c="http://schemas.openxmlformats.org/drawingml/2006/chart" xmlns="" val="3454703549"/>
                  </a:ext>
                </a:extLst>
              </a:tr>
              <a:tr h="215293">
                <a:tc>
                  <a:txBody>
                    <a:bodyPr/>
                    <a:lstStyle/>
                    <a:p>
                      <a:pPr algn="l" rtl="0" fontAlgn="b"/>
                      <a:r>
                        <a:rPr lang="fr-FR" sz="1400" b="0" i="0" u="none" strike="noStrike">
                          <a:solidFill>
                            <a:srgbClr val="000000"/>
                          </a:solidFill>
                          <a:effectLst/>
                          <a:latin typeface="+mn-lt"/>
                        </a:rPr>
                        <a:t>Syntax Checker</a:t>
                      </a:r>
                    </a:p>
                  </a:txBody>
                  <a:tcPr marL="9525" marR="9525" marT="9525" marB="0" anchor="b"/>
                </a:tc>
                <a:tc>
                  <a:txBody>
                    <a:bodyPr/>
                    <a:lstStyle/>
                    <a:p>
                      <a:pPr rtl="0"/>
                      <a:r>
                        <a:rPr lang="fr-FR"/>
                        <a:t>Small simulations that expose learners to Cisco command line to practice configuration skills.</a:t>
                      </a:r>
                    </a:p>
                  </a:txBody>
                  <a:tcPr/>
                </a:tc>
                <a:extLst>
                  <a:ext uri="{0D108BD9-81ED-4DB2-BD59-A6C34878D82A}">
                    <a16:rowId xmlns:a16="http://schemas.microsoft.com/office/drawing/2014/main" xmlns:c15="http://schemas.microsoft.com/office/drawing/2012/chart" xmlns:c="http://schemas.openxmlformats.org/drawingml/2006/chart" xmlns="" val="2195331658"/>
                  </a:ext>
                </a:extLst>
              </a:tr>
              <a:tr h="265091">
                <a:tc>
                  <a:txBody>
                    <a:bodyPr/>
                    <a:lstStyle/>
                    <a:p>
                      <a:pPr algn="l" rtl="0" fontAlgn="b"/>
                      <a:r>
                        <a:rPr lang="fr-FR" sz="1400" b="0" i="0" u="none" strike="noStrike">
                          <a:solidFill>
                            <a:srgbClr val="000000"/>
                          </a:solidFill>
                          <a:effectLst/>
                          <a:latin typeface="+mn-lt"/>
                        </a:rPr>
                        <a:t>PT Activity</a:t>
                      </a:r>
                    </a:p>
                  </a:txBody>
                  <a:tcPr marL="9525" marR="9525" marT="9525" marB="0" anchor="b"/>
                </a:tc>
                <a:tc>
                  <a:txBody>
                    <a:bodyPr/>
                    <a:lstStyle/>
                    <a:p>
                      <a:pPr rtl="0"/>
                      <a:r>
                        <a:rPr lang="fr-FR"/>
                        <a:t>Simulation and modeling activities designed to explore, acquire, reinforce, and expand skills.</a:t>
                      </a:r>
                    </a:p>
                  </a:txBody>
                  <a:tcPr/>
                </a:tc>
                <a:extLst>
                  <a:ext uri="{0D108BD9-81ED-4DB2-BD59-A6C34878D82A}">
                    <a16:rowId xmlns:a16="http://schemas.microsoft.com/office/drawing/2014/main" xmlns:c15="http://schemas.microsoft.com/office/drawing/2012/chart" xmlns:c="http://schemas.openxmlformats.org/drawingml/2006/chart" xmlns="" val="3727131555"/>
                  </a:ext>
                </a:extLst>
              </a:tr>
            </a:tbl>
          </a:graphicData>
        </a:graphic>
      </p:graphicFrame>
    </p:spTree>
    <p:custDataLst>
      <p:tags r:id="rId1"/>
    </p:custDataLst>
    <p:extLst>
      <p:ext uri="{BB962C8B-B14F-4D97-AF65-F5344CB8AC3E}">
        <p14:creationId xmlns:p14="http://schemas.microsoft.com/office/powerpoint/2010/main" val="26257653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53788" y="338097"/>
            <a:ext cx="8345488" cy="731837"/>
          </a:xfrm>
        </p:spPr>
        <p:txBody>
          <a:bodyPr/>
          <a:lstStyle/>
          <a:p>
            <a:pPr rtl="0">
              <a:lnSpc>
                <a:spcPct val="150000"/>
              </a:lnSpc>
            </a:pPr>
            <a:r>
              <a:rPr lang="fr-FR" sz="1600" dirty="0"/>
              <a:t>Mettre en œuvre la sécurité des ports</a:t>
            </a:r>
            <a:r>
              <a:rPr lang="en-US" dirty="0"/>
              <a:t/>
            </a:r>
            <a:br>
              <a:rPr lang="en-US" dirty="0"/>
            </a:br>
            <a:r>
              <a:rPr lang="fr-FR" sz="2400" dirty="0" err="1"/>
              <a:t>Packet</a:t>
            </a:r>
            <a:r>
              <a:rPr lang="fr-FR" sz="2400" dirty="0"/>
              <a:t> Tracer – Mettre en œuvre la sécurité des ports</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5400C982-0294-4935-8BA0-4271BA6D6B9E}"/>
              </a:ext>
            </a:extLst>
          </p:cNvPr>
          <p:cNvSpPr>
            <a:spLocks noGrp="1"/>
          </p:cNvSpPr>
          <p:nvPr>
            <p:ph idx="1"/>
          </p:nvPr>
        </p:nvSpPr>
        <p:spPr>
          <a:xfrm>
            <a:off x="382453" y="1530977"/>
            <a:ext cx="8280057" cy="3689897"/>
          </a:xfrm>
        </p:spPr>
        <p:txBody>
          <a:bodyPr/>
          <a:lstStyle/>
          <a:p>
            <a:pPr marL="0" indent="0" algn="l" rtl="0"/>
            <a:r>
              <a:rPr lang="fr-FR" sz="1800" dirty="0">
                <a:solidFill>
                  <a:srgbClr val="000000"/>
                </a:solidFill>
              </a:rPr>
              <a:t>Dans ce </a:t>
            </a:r>
            <a:r>
              <a:rPr lang="fr-FR" sz="1800" dirty="0" err="1">
                <a:solidFill>
                  <a:srgbClr val="000000"/>
                </a:solidFill>
              </a:rPr>
              <a:t>Packet</a:t>
            </a:r>
            <a:r>
              <a:rPr lang="fr-FR" sz="1800" dirty="0">
                <a:solidFill>
                  <a:srgbClr val="000000"/>
                </a:solidFill>
              </a:rPr>
              <a:t> Tracer, vous atteindrez les objectifs suivants:</a:t>
            </a:r>
          </a:p>
          <a:p>
            <a:pPr marL="285750" indent="-285750" algn="l" rtl="0">
              <a:buFont typeface="Arial" panose="020B0604020202020204" pitchFamily="34" charset="0"/>
              <a:buChar char="•"/>
            </a:pPr>
            <a:r>
              <a:rPr lang="fr-FR" sz="1800" dirty="0">
                <a:solidFill>
                  <a:srgbClr val="000000"/>
                </a:solidFill>
              </a:rPr>
              <a:t>Partie 1: Configuration de la sécurité des ports</a:t>
            </a:r>
          </a:p>
          <a:p>
            <a:pPr marL="285750" indent="-285750" algn="l" rtl="0">
              <a:buFont typeface="Arial" panose="020B0604020202020204" pitchFamily="34" charset="0"/>
              <a:buChar char="•"/>
            </a:pPr>
            <a:r>
              <a:rPr lang="fr-FR" sz="1800" dirty="0">
                <a:solidFill>
                  <a:srgbClr val="000000"/>
                </a:solidFill>
              </a:rPr>
              <a:t>Partie 2: Vérification de la sécurité des ports</a:t>
            </a:r>
          </a:p>
        </p:txBody>
      </p:sp>
    </p:spTree>
    <p:extLst>
      <p:ext uri="{BB962C8B-B14F-4D97-AF65-F5344CB8AC3E}">
        <p14:creationId xmlns:p14="http://schemas.microsoft.com/office/powerpoint/2010/main" val="70719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532" y="1680583"/>
            <a:ext cx="8489370" cy="929640"/>
          </a:xfrm>
        </p:spPr>
        <p:txBody>
          <a:bodyPr/>
          <a:lstStyle/>
          <a:p>
            <a:pPr rtl="0"/>
            <a:r>
              <a:rPr lang="fr-FR" sz="4400" dirty="0">
                <a:solidFill>
                  <a:schemeClr val="accent5">
                    <a:lumMod val="40000"/>
                    <a:lumOff val="60000"/>
                  </a:schemeClr>
                </a:solidFill>
              </a:rPr>
              <a:t>11.2 Atténuer les attaques VLAN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15261" y="361150"/>
            <a:ext cx="8345488" cy="731837"/>
          </a:xfrm>
        </p:spPr>
        <p:txBody>
          <a:bodyPr/>
          <a:lstStyle/>
          <a:p>
            <a:pPr rtl="0">
              <a:lnSpc>
                <a:spcPct val="150000"/>
              </a:lnSpc>
            </a:pPr>
            <a:r>
              <a:rPr lang="fr-FR" sz="1600" dirty="0"/>
              <a:t>Atténuer les attaques VLAN</a:t>
            </a:r>
            <a:r>
              <a:rPr lang="en-US" dirty="0"/>
              <a:t/>
            </a:r>
            <a:br>
              <a:rPr lang="en-US" dirty="0"/>
            </a:br>
            <a:r>
              <a:rPr lang="fr-FR" sz="2400" dirty="0"/>
              <a:t>Revue des attaques VLAN</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5400C982-0294-4935-8BA0-4271BA6D6B9E}"/>
              </a:ext>
            </a:extLst>
          </p:cNvPr>
          <p:cNvSpPr>
            <a:spLocks noGrp="1"/>
          </p:cNvSpPr>
          <p:nvPr>
            <p:ph idx="1"/>
          </p:nvPr>
        </p:nvSpPr>
        <p:spPr>
          <a:xfrm>
            <a:off x="405504" y="1323508"/>
            <a:ext cx="8280057" cy="3689897"/>
          </a:xfrm>
        </p:spPr>
        <p:txBody>
          <a:bodyPr/>
          <a:lstStyle/>
          <a:p>
            <a:pPr marL="0" indent="0" algn="l" rtl="0"/>
            <a:r>
              <a:rPr lang="fr-FR" sz="1400" dirty="0">
                <a:solidFill>
                  <a:srgbClr val="000000"/>
                </a:solidFill>
              </a:rPr>
              <a:t>Une attaque par saut de VLAN peut être lancée de trois manières:</a:t>
            </a:r>
          </a:p>
          <a:p>
            <a:pPr marL="285750" indent="-285750" algn="l" rtl="0">
              <a:buFont typeface="Arial" panose="020B0604020202020204" pitchFamily="34" charset="0"/>
              <a:buChar char="•"/>
            </a:pPr>
            <a:r>
              <a:rPr lang="fr-FR" sz="1400" dirty="0">
                <a:solidFill>
                  <a:srgbClr val="000000"/>
                </a:solidFill>
              </a:rPr>
              <a:t>Usurpation des messages DTP de l'hôte attaquant pour que le commutateur passe en mode de jonction. À partir de là, l'attaquant peut envoyer du trafic étiqueté avec le VLAN cible, et le commutateur délivre ensuite les paquets à la destination.</a:t>
            </a:r>
          </a:p>
          <a:p>
            <a:pPr marL="285750" indent="-285750" algn="l" rtl="0">
              <a:buFont typeface="Arial" panose="020B0604020202020204" pitchFamily="34" charset="0"/>
              <a:buChar char="•"/>
            </a:pPr>
            <a:r>
              <a:rPr lang="fr-FR" sz="1400" dirty="0">
                <a:solidFill>
                  <a:srgbClr val="000000"/>
                </a:solidFill>
              </a:rPr>
              <a:t>Présentation d'un commutateur escroc et activation de la jonction. L'attaquant peut alors accéder à tous les VLAN sur le commutateur victime à partir du commutateur non autorisé.</a:t>
            </a:r>
          </a:p>
          <a:p>
            <a:pPr marL="285750" indent="-285750" algn="l" rtl="0">
              <a:buFont typeface="Arial" panose="020B0604020202020204" pitchFamily="34" charset="0"/>
              <a:buChar char="•"/>
            </a:pPr>
            <a:r>
              <a:rPr lang="fr-FR" sz="1400" dirty="0">
                <a:solidFill>
                  <a:srgbClr val="000000"/>
                </a:solidFill>
              </a:rPr>
              <a:t>Un autre type d'attaque par saut de VLAN est une attaque à double marquage (ou à double encapsulation). Cette attaque tire parti du fonctionnement du matériel sur la plupart des commutateurs.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45996" y="53788"/>
            <a:ext cx="8345488" cy="731837"/>
          </a:xfrm>
        </p:spPr>
        <p:txBody>
          <a:bodyPr/>
          <a:lstStyle/>
          <a:p>
            <a:pPr rtl="0">
              <a:lnSpc>
                <a:spcPct val="150000"/>
              </a:lnSpc>
            </a:pPr>
            <a:r>
              <a:rPr lang="fr-FR" sz="1600" dirty="0"/>
              <a:t>Atténuer les attaques VLAN</a:t>
            </a:r>
            <a:r>
              <a:rPr lang="en-US" dirty="0"/>
              <a:t/>
            </a:r>
            <a:br>
              <a:rPr lang="en-US" dirty="0"/>
            </a:br>
            <a:r>
              <a:rPr lang="fr-FR" sz="2400" dirty="0"/>
              <a:t>Étapes pour atténuer les attaques de saut de VLAN</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5400C982-0294-4935-8BA0-4271BA6D6B9E}"/>
              </a:ext>
            </a:extLst>
          </p:cNvPr>
          <p:cNvSpPr>
            <a:spLocks noGrp="1"/>
          </p:cNvSpPr>
          <p:nvPr>
            <p:ph idx="1"/>
          </p:nvPr>
        </p:nvSpPr>
        <p:spPr>
          <a:xfrm>
            <a:off x="459295" y="808677"/>
            <a:ext cx="4943158" cy="3689897"/>
          </a:xfrm>
        </p:spPr>
        <p:txBody>
          <a:bodyPr/>
          <a:lstStyle/>
          <a:p>
            <a:pPr marL="0" indent="0" algn="l" rtl="0"/>
            <a:r>
              <a:rPr lang="fr-FR" sz="1400" dirty="0">
                <a:solidFill>
                  <a:srgbClr val="000000"/>
                </a:solidFill>
              </a:rPr>
              <a:t>Utilisez les étapes suivantes pour atténuer les attaques par saut de VLAN:</a:t>
            </a:r>
          </a:p>
          <a:p>
            <a:pPr marL="73085" lvl="1" indent="0" rtl="0">
              <a:buNone/>
            </a:pPr>
            <a:r>
              <a:rPr lang="fr-FR" b="1" dirty="0">
                <a:solidFill>
                  <a:srgbClr val="000000"/>
                </a:solidFill>
              </a:rPr>
              <a:t>Étape 1</a:t>
            </a:r>
            <a:r>
              <a:rPr lang="fr-FR" dirty="0">
                <a:solidFill>
                  <a:srgbClr val="000000"/>
                </a:solidFill>
              </a:rPr>
              <a:t>: désactivez les négociations DTP (jonction automatique) sur les ports sans jonction à l'aide de la commande de configuration de l'interface  </a:t>
            </a:r>
            <a:r>
              <a:rPr lang="fr-FR" b="1" dirty="0" err="1">
                <a:solidFill>
                  <a:srgbClr val="000000"/>
                </a:solidFill>
              </a:rPr>
              <a:t>switchport</a:t>
            </a:r>
            <a:r>
              <a:rPr lang="fr-FR" b="1" dirty="0">
                <a:solidFill>
                  <a:srgbClr val="000000"/>
                </a:solidFill>
              </a:rPr>
              <a:t> mode </a:t>
            </a:r>
            <a:r>
              <a:rPr lang="fr-FR" b="1" dirty="0" err="1">
                <a:solidFill>
                  <a:srgbClr val="000000"/>
                </a:solidFill>
              </a:rPr>
              <a:t>access</a:t>
            </a:r>
            <a:r>
              <a:rPr lang="fr-FR" dirty="0">
                <a:solidFill>
                  <a:srgbClr val="000000"/>
                </a:solidFill>
              </a:rPr>
              <a:t> .</a:t>
            </a:r>
          </a:p>
          <a:p>
            <a:pPr marL="73085" lvl="1" indent="0" rtl="0">
              <a:buNone/>
            </a:pPr>
            <a:r>
              <a:rPr lang="fr-FR" b="1" dirty="0">
                <a:solidFill>
                  <a:srgbClr val="000000"/>
                </a:solidFill>
              </a:rPr>
              <a:t>Étape 2</a:t>
            </a:r>
            <a:r>
              <a:rPr lang="fr-FR" dirty="0">
                <a:solidFill>
                  <a:srgbClr val="000000"/>
                </a:solidFill>
              </a:rPr>
              <a:t>: désactivez les ports inutilisés et placez-les dans un VLAN inutilisé.</a:t>
            </a:r>
          </a:p>
          <a:p>
            <a:pPr marL="73085" lvl="1" indent="0" rtl="0">
              <a:buNone/>
            </a:pPr>
            <a:r>
              <a:rPr lang="fr-FR" b="1" dirty="0">
                <a:solidFill>
                  <a:srgbClr val="000000"/>
                </a:solidFill>
              </a:rPr>
              <a:t>Étape 3</a:t>
            </a:r>
            <a:r>
              <a:rPr lang="fr-FR" dirty="0">
                <a:solidFill>
                  <a:srgbClr val="000000"/>
                </a:solidFill>
              </a:rPr>
              <a:t>: Activez manuellement la liaison de jonction sur un port de jonction à l'aide de la commande </a:t>
            </a:r>
            <a:r>
              <a:rPr lang="fr-FR" b="1" dirty="0" err="1">
                <a:solidFill>
                  <a:srgbClr val="000000"/>
                </a:solidFill>
              </a:rPr>
              <a:t>switchport</a:t>
            </a:r>
            <a:r>
              <a:rPr lang="fr-FR" b="1" dirty="0">
                <a:solidFill>
                  <a:srgbClr val="000000"/>
                </a:solidFill>
              </a:rPr>
              <a:t> mode </a:t>
            </a:r>
            <a:r>
              <a:rPr lang="fr-FR" b="1" dirty="0" err="1">
                <a:solidFill>
                  <a:srgbClr val="000000"/>
                </a:solidFill>
              </a:rPr>
              <a:t>trunk</a:t>
            </a:r>
            <a:r>
              <a:rPr lang="fr-FR" dirty="0">
                <a:solidFill>
                  <a:srgbClr val="000000"/>
                </a:solidFill>
              </a:rPr>
              <a:t> .</a:t>
            </a:r>
          </a:p>
          <a:p>
            <a:pPr marL="73085" lvl="1" indent="0" rtl="0">
              <a:buNone/>
            </a:pPr>
            <a:r>
              <a:rPr lang="fr-FR" b="1" dirty="0">
                <a:solidFill>
                  <a:srgbClr val="000000"/>
                </a:solidFill>
              </a:rPr>
              <a:t>Étape 4</a:t>
            </a:r>
            <a:r>
              <a:rPr lang="fr-FR" dirty="0">
                <a:solidFill>
                  <a:srgbClr val="000000"/>
                </a:solidFill>
              </a:rPr>
              <a:t>: désactivez les négociations DTP (</a:t>
            </a:r>
            <a:r>
              <a:rPr lang="fr-FR" dirty="0" err="1">
                <a:solidFill>
                  <a:srgbClr val="000000"/>
                </a:solidFill>
              </a:rPr>
              <a:t>trunking</a:t>
            </a:r>
            <a:r>
              <a:rPr lang="fr-FR" dirty="0">
                <a:solidFill>
                  <a:srgbClr val="000000"/>
                </a:solidFill>
              </a:rPr>
              <a:t> automatique) sur les ports de jonction à l'aide de la commande </a:t>
            </a:r>
            <a:r>
              <a:rPr lang="fr-FR" b="1" dirty="0" err="1">
                <a:solidFill>
                  <a:srgbClr val="000000"/>
                </a:solidFill>
              </a:rPr>
              <a:t>switchport</a:t>
            </a:r>
            <a:r>
              <a:rPr lang="fr-FR" b="1" dirty="0">
                <a:solidFill>
                  <a:srgbClr val="000000"/>
                </a:solidFill>
              </a:rPr>
              <a:t> </a:t>
            </a:r>
            <a:r>
              <a:rPr lang="fr-FR" b="1" dirty="0" err="1">
                <a:solidFill>
                  <a:srgbClr val="000000"/>
                </a:solidFill>
              </a:rPr>
              <a:t>nonegotiate</a:t>
            </a:r>
            <a:r>
              <a:rPr lang="fr-FR" dirty="0">
                <a:solidFill>
                  <a:srgbClr val="000000"/>
                </a:solidFill>
              </a:rPr>
              <a:t> .</a:t>
            </a:r>
          </a:p>
          <a:p>
            <a:pPr marL="73085" lvl="1" indent="0" rtl="0">
              <a:buNone/>
            </a:pPr>
            <a:r>
              <a:rPr lang="fr-FR" b="1" dirty="0">
                <a:solidFill>
                  <a:srgbClr val="000000"/>
                </a:solidFill>
              </a:rPr>
              <a:t>Étape 5</a:t>
            </a:r>
            <a:r>
              <a:rPr lang="fr-FR" dirty="0">
                <a:solidFill>
                  <a:srgbClr val="000000"/>
                </a:solidFill>
              </a:rPr>
              <a:t>: définissez le VLAN natif sur un VLAN autre que VLAN 1 à l'aide de la commande </a:t>
            </a:r>
            <a:r>
              <a:rPr lang="fr-FR" b="1" dirty="0" err="1">
                <a:solidFill>
                  <a:srgbClr val="000000"/>
                </a:solidFill>
              </a:rPr>
              <a:t>switchport</a:t>
            </a:r>
            <a:r>
              <a:rPr lang="fr-FR" b="1" dirty="0">
                <a:solidFill>
                  <a:srgbClr val="000000"/>
                </a:solidFill>
              </a:rPr>
              <a:t> </a:t>
            </a:r>
            <a:r>
              <a:rPr lang="fr-FR" b="1" dirty="0" err="1">
                <a:solidFill>
                  <a:srgbClr val="000000"/>
                </a:solidFill>
              </a:rPr>
              <a:t>trunk</a:t>
            </a:r>
            <a:r>
              <a:rPr lang="fr-FR" b="1" dirty="0">
                <a:solidFill>
                  <a:srgbClr val="000000"/>
                </a:solidFill>
              </a:rPr>
              <a:t> native vlan</a:t>
            </a:r>
            <a:r>
              <a:rPr lang="fr-FR" dirty="0">
                <a:solidFill>
                  <a:srgbClr val="000000"/>
                </a:solidFill>
              </a:rPr>
              <a:t> </a:t>
            </a:r>
            <a:r>
              <a:rPr lang="fr-FR" i="1" dirty="0" err="1">
                <a:solidFill>
                  <a:srgbClr val="000000"/>
                </a:solidFill>
              </a:rPr>
              <a:t>vlan_number</a:t>
            </a:r>
            <a:r>
              <a:rPr lang="fr-FR" dirty="0">
                <a:solidFill>
                  <a:srgbClr val="000000"/>
                </a:solidFill>
              </a:rPr>
              <a:t> .</a:t>
            </a:r>
          </a:p>
          <a:p>
            <a:pPr marL="0" indent="0" algn="l"/>
            <a:endParaRPr lang="en-US" sz="1400"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4B283275-97C2-4347-915A-A6F661DCE292}"/>
              </a:ext>
            </a:extLst>
          </p:cNvPr>
          <p:cNvPicPr>
            <a:picLocks noChangeAspect="1"/>
          </p:cNvPicPr>
          <p:nvPr/>
        </p:nvPicPr>
        <p:blipFill>
          <a:blip r:embed="rId3"/>
          <a:stretch>
            <a:fillRect/>
          </a:stretch>
        </p:blipFill>
        <p:spPr>
          <a:xfrm>
            <a:off x="5619029" y="1400115"/>
            <a:ext cx="3346622" cy="2343270"/>
          </a:xfrm>
          <a:prstGeom prst="rect">
            <a:avLst/>
          </a:prstGeom>
        </p:spPr>
      </p:pic>
    </p:spTree>
    <p:extLst>
      <p:ext uri="{BB962C8B-B14F-4D97-AF65-F5344CB8AC3E}">
        <p14:creationId xmlns:p14="http://schemas.microsoft.com/office/powerpoint/2010/main" val="9970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050" y="1788160"/>
            <a:ext cx="8875058" cy="929640"/>
          </a:xfrm>
        </p:spPr>
        <p:txBody>
          <a:bodyPr/>
          <a:lstStyle/>
          <a:p>
            <a:pPr rtl="0"/>
            <a:r>
              <a:rPr lang="fr-FR" sz="4400" dirty="0">
                <a:solidFill>
                  <a:schemeClr val="accent5">
                    <a:lumMod val="40000"/>
                    <a:lumOff val="60000"/>
                  </a:schemeClr>
                </a:solidFill>
              </a:rPr>
              <a:t>11.3 Atténuer les attaques DHCP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2208" y="230521"/>
            <a:ext cx="8345488" cy="731837"/>
          </a:xfrm>
        </p:spPr>
        <p:txBody>
          <a:bodyPr/>
          <a:lstStyle/>
          <a:p>
            <a:pPr rtl="0">
              <a:lnSpc>
                <a:spcPct val="150000"/>
              </a:lnSpc>
            </a:pPr>
            <a:r>
              <a:rPr lang="fr-FR" sz="1600" dirty="0"/>
              <a:t>Atténuer les attaques DHCP</a:t>
            </a:r>
            <a:r>
              <a:rPr lang="en-US" dirty="0"/>
              <a:t/>
            </a:r>
            <a:br>
              <a:rPr lang="en-US" dirty="0"/>
            </a:br>
            <a:r>
              <a:rPr lang="fr-FR" sz="2400" dirty="0"/>
              <a:t>Revue d'attaque DHCP</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0C58F69B-D5FE-8D40-85B1-1B48F21BF3A7}"/>
              </a:ext>
            </a:extLst>
          </p:cNvPr>
          <p:cNvSpPr>
            <a:spLocks noGrp="1"/>
          </p:cNvSpPr>
          <p:nvPr>
            <p:ph idx="1"/>
          </p:nvPr>
        </p:nvSpPr>
        <p:spPr>
          <a:xfrm>
            <a:off x="474662" y="1131407"/>
            <a:ext cx="8280057" cy="3689897"/>
          </a:xfrm>
        </p:spPr>
        <p:txBody>
          <a:bodyPr/>
          <a:lstStyle/>
          <a:p>
            <a:pPr marL="0" indent="0" algn="l" rtl="0"/>
            <a:r>
              <a:rPr lang="fr-FR" sz="1400" dirty="0">
                <a:solidFill>
                  <a:srgbClr val="000000"/>
                </a:solidFill>
              </a:rPr>
              <a:t>Le but d'une attaque de famine DHCP est d'utiliser un outil d'attaque tel que </a:t>
            </a:r>
            <a:r>
              <a:rPr lang="fr-FR" sz="1400" dirty="0" err="1">
                <a:solidFill>
                  <a:srgbClr val="000000"/>
                </a:solidFill>
              </a:rPr>
              <a:t>Gobbler</a:t>
            </a:r>
            <a:r>
              <a:rPr lang="fr-FR" sz="1400" dirty="0">
                <a:solidFill>
                  <a:srgbClr val="000000"/>
                </a:solidFill>
              </a:rPr>
              <a:t> pour créer un déni de service (</a:t>
            </a:r>
            <a:r>
              <a:rPr lang="fr-FR" sz="1400" dirty="0" err="1">
                <a:solidFill>
                  <a:srgbClr val="000000"/>
                </a:solidFill>
              </a:rPr>
              <a:t>DoS</a:t>
            </a:r>
            <a:r>
              <a:rPr lang="fr-FR" sz="1400" dirty="0">
                <a:solidFill>
                  <a:srgbClr val="000000"/>
                </a:solidFill>
              </a:rPr>
              <a:t>) pour connecter les clients. </a:t>
            </a:r>
          </a:p>
          <a:p>
            <a:pPr marL="0" indent="0" algn="l"/>
            <a:endParaRPr lang="en-US" sz="1400" dirty="0">
              <a:solidFill>
                <a:srgbClr val="000000"/>
              </a:solidFill>
            </a:endParaRPr>
          </a:p>
          <a:p>
            <a:pPr marL="0" indent="0" algn="l" rtl="0"/>
            <a:r>
              <a:rPr lang="fr-FR" sz="1400" dirty="0">
                <a:solidFill>
                  <a:srgbClr val="000000"/>
                </a:solidFill>
              </a:rPr>
              <a:t>Rappelez-vous que les attaques de famine DHCP peuvent être efficacement atténuées en utilisant la sécurité des ports car </a:t>
            </a:r>
            <a:r>
              <a:rPr lang="fr-FR" sz="1400" dirty="0" err="1">
                <a:solidFill>
                  <a:srgbClr val="000000"/>
                </a:solidFill>
              </a:rPr>
              <a:t>Gobbler</a:t>
            </a:r>
            <a:r>
              <a:rPr lang="fr-FR" sz="1400" dirty="0">
                <a:solidFill>
                  <a:srgbClr val="000000"/>
                </a:solidFill>
              </a:rPr>
              <a:t> utilise une adresse MAC source unique pour chaque demande DHCP envoyée. Cependant, l'atténuation des attaques d'usurpation DHCP nécessite plus de protection. </a:t>
            </a:r>
          </a:p>
          <a:p>
            <a:pPr marL="0" indent="0" algn="l"/>
            <a:endParaRPr lang="en-US" sz="1400" dirty="0">
              <a:solidFill>
                <a:srgbClr val="000000"/>
              </a:solidFill>
            </a:endParaRPr>
          </a:p>
          <a:p>
            <a:pPr marL="0" indent="0" algn="l" rtl="0"/>
            <a:r>
              <a:rPr lang="fr-FR" sz="1400" dirty="0" err="1">
                <a:solidFill>
                  <a:srgbClr val="000000"/>
                </a:solidFill>
              </a:rPr>
              <a:t>Gobbler</a:t>
            </a:r>
            <a:r>
              <a:rPr lang="fr-FR" sz="1400" dirty="0">
                <a:solidFill>
                  <a:srgbClr val="000000"/>
                </a:solidFill>
              </a:rPr>
              <a:t> peut être configuré pour utiliser l'adresse MAC de l'interface réelle comme adresse Ethernet source, mais spécifiez une adresse Ethernet différente dans la charge utile DHCP. Cela rendrait la sécurité du port inefficace car l'adresse MAC source serait légitime.</a:t>
            </a:r>
          </a:p>
          <a:p>
            <a:pPr marL="285750" indent="-285750" algn="l">
              <a:buFont typeface="Arial" panose="020B0604020202020204" pitchFamily="34" charset="0"/>
              <a:buChar char="•"/>
            </a:pPr>
            <a:endParaRPr lang="en-US" sz="1400" dirty="0">
              <a:solidFill>
                <a:srgbClr val="000000"/>
              </a:solidFill>
            </a:endParaRPr>
          </a:p>
          <a:p>
            <a:pPr marL="0" indent="0" algn="l" rtl="0"/>
            <a:r>
              <a:rPr lang="fr-FR" sz="1400" dirty="0">
                <a:solidFill>
                  <a:srgbClr val="000000"/>
                </a:solidFill>
              </a:rPr>
              <a:t>Les attaques d'usurpation DHCP peuvent être atténuées en utilisant la surveillance DHCP sur les ports approuvés.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2209" y="253573"/>
            <a:ext cx="8345488" cy="731837"/>
          </a:xfrm>
        </p:spPr>
        <p:txBody>
          <a:bodyPr/>
          <a:lstStyle/>
          <a:p>
            <a:pPr rtl="0">
              <a:lnSpc>
                <a:spcPct val="150000"/>
              </a:lnSpc>
            </a:pPr>
            <a:r>
              <a:rPr lang="fr-FR" sz="1600" dirty="0"/>
              <a:t>Atténuer les attaques DHCP</a:t>
            </a:r>
            <a:r>
              <a:rPr lang="en-US" dirty="0"/>
              <a:t/>
            </a:r>
            <a:br>
              <a:rPr lang="en-US" dirty="0"/>
            </a:br>
            <a:r>
              <a:rPr lang="fr-FR" sz="2400" dirty="0"/>
              <a:t>Surveillance du DHCP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8C7F84D1-2945-D742-9064-CE0075D0E541}"/>
              </a:ext>
            </a:extLst>
          </p:cNvPr>
          <p:cNvSpPr>
            <a:spLocks noGrp="1"/>
          </p:cNvSpPr>
          <p:nvPr>
            <p:ph idx="1"/>
          </p:nvPr>
        </p:nvSpPr>
        <p:spPr>
          <a:xfrm>
            <a:off x="490030" y="1139091"/>
            <a:ext cx="8280057" cy="3689897"/>
          </a:xfrm>
        </p:spPr>
        <p:txBody>
          <a:bodyPr/>
          <a:lstStyle/>
          <a:p>
            <a:pPr marL="0" indent="0" algn="l" rtl="0"/>
            <a:r>
              <a:rPr lang="fr-FR" sz="1400" dirty="0">
                <a:solidFill>
                  <a:srgbClr val="000000"/>
                </a:solidFill>
              </a:rPr>
              <a:t>La surveillance DHCP filtre les messages DHCP et limite le trafic DHCP sur les ports non approuvés.</a:t>
            </a:r>
          </a:p>
          <a:p>
            <a:pPr marL="285750" indent="-285750" algn="l" rtl="0">
              <a:buFont typeface="Arial" panose="020B0604020202020204" pitchFamily="34" charset="0"/>
              <a:buChar char="•"/>
            </a:pPr>
            <a:r>
              <a:rPr lang="fr-FR" sz="1400" dirty="0">
                <a:solidFill>
                  <a:srgbClr val="000000"/>
                </a:solidFill>
              </a:rPr>
              <a:t>Les périphériques sous contrôle administratif (par exemple, les commutateurs, les routeurs et les serveurs) sont des sources fiables. </a:t>
            </a:r>
          </a:p>
          <a:p>
            <a:pPr marL="285750" indent="-285750" algn="l" rtl="0">
              <a:buFont typeface="Arial" panose="020B0604020202020204" pitchFamily="34" charset="0"/>
              <a:buChar char="•"/>
            </a:pPr>
            <a:r>
              <a:rPr lang="fr-FR" sz="1400" dirty="0">
                <a:solidFill>
                  <a:srgbClr val="000000"/>
                </a:solidFill>
              </a:rPr>
              <a:t>Les interfaces sécurisées (par exemple, liaisons de jonction, ports de serveur) doivent être explicitement configurées comme sécurisées.</a:t>
            </a:r>
          </a:p>
          <a:p>
            <a:pPr marL="285750" indent="-285750" algn="l" rtl="0">
              <a:buFont typeface="Arial" panose="020B0604020202020204" pitchFamily="34" charset="0"/>
              <a:buChar char="•"/>
            </a:pPr>
            <a:r>
              <a:rPr lang="fr-FR" sz="1400" dirty="0">
                <a:solidFill>
                  <a:srgbClr val="000000"/>
                </a:solidFill>
              </a:rPr>
              <a:t>Les périphériques en dehors du réseau et tous les ports d'accès sont généralement traités comme des sources non fiables.</a:t>
            </a:r>
          </a:p>
          <a:p>
            <a:pPr marL="285750" indent="-285750" algn="l">
              <a:buFont typeface="Arial" panose="020B0604020202020204" pitchFamily="34" charset="0"/>
              <a:buChar char="•"/>
            </a:pPr>
            <a:endParaRPr lang="en-US" sz="1400" dirty="0">
              <a:solidFill>
                <a:srgbClr val="000000"/>
              </a:solidFill>
            </a:endParaRPr>
          </a:p>
          <a:p>
            <a:pPr marL="0" indent="0" algn="l" rtl="0"/>
            <a:r>
              <a:rPr lang="fr-FR" sz="1400" dirty="0">
                <a:solidFill>
                  <a:srgbClr val="000000"/>
                </a:solidFill>
              </a:rPr>
              <a:t>Une table DHCP est créée qui inclut l'adresse MAC source d'un périphérique sur un port non approuvé et l'adresse IP attribuée par le serveur DHCP à ce périphérique. </a:t>
            </a:r>
          </a:p>
          <a:p>
            <a:pPr marL="285750" indent="-285750" algn="l" rtl="0">
              <a:buFont typeface="Arial" panose="020B0604020202020204" pitchFamily="34" charset="0"/>
              <a:buChar char="•"/>
            </a:pPr>
            <a:r>
              <a:rPr lang="fr-FR" sz="1400" dirty="0">
                <a:solidFill>
                  <a:srgbClr val="000000"/>
                </a:solidFill>
              </a:rPr>
              <a:t>L'adresse MAC et l'adresse IP sont liées ensemble. </a:t>
            </a:r>
          </a:p>
          <a:p>
            <a:pPr marL="285750" indent="-285750" algn="l" rtl="0">
              <a:buFont typeface="Arial" panose="020B0604020202020204" pitchFamily="34" charset="0"/>
              <a:buChar char="•"/>
            </a:pPr>
            <a:r>
              <a:rPr lang="fr-FR" sz="1400" dirty="0">
                <a:solidFill>
                  <a:srgbClr val="000000"/>
                </a:solidFill>
              </a:rPr>
              <a:t>Par conséquent, cette table est appelée table de liaison d'espionnage DHCP.</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42304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1473" y="291993"/>
            <a:ext cx="8345488" cy="731837"/>
          </a:xfrm>
        </p:spPr>
        <p:txBody>
          <a:bodyPr/>
          <a:lstStyle/>
          <a:p>
            <a:pPr rtl="0">
              <a:lnSpc>
                <a:spcPct val="150000"/>
              </a:lnSpc>
            </a:pPr>
            <a:r>
              <a:rPr lang="fr-FR" sz="1600" dirty="0"/>
              <a:t>Atténuer les attaques DHCP</a:t>
            </a:r>
            <a:r>
              <a:rPr lang="en-US" dirty="0"/>
              <a:t/>
            </a:r>
            <a:br>
              <a:rPr lang="en-US" dirty="0"/>
            </a:br>
            <a:r>
              <a:rPr lang="fr-FR" sz="2400" dirty="0"/>
              <a:t>Étapes pour implémenter la surveillance DHCP</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242A7CB-6D89-1245-97FB-53B3C507ED3F}"/>
              </a:ext>
            </a:extLst>
          </p:cNvPr>
          <p:cNvSpPr>
            <a:spLocks noGrp="1"/>
          </p:cNvSpPr>
          <p:nvPr>
            <p:ph idx="1"/>
          </p:nvPr>
        </p:nvSpPr>
        <p:spPr>
          <a:xfrm>
            <a:off x="474662" y="1269719"/>
            <a:ext cx="8280057" cy="3689897"/>
          </a:xfrm>
        </p:spPr>
        <p:txBody>
          <a:bodyPr/>
          <a:lstStyle/>
          <a:p>
            <a:pPr marL="0" indent="0" algn="l" rtl="0"/>
            <a:r>
              <a:rPr lang="fr-FR" sz="1400" dirty="0">
                <a:solidFill>
                  <a:srgbClr val="000000"/>
                </a:solidFill>
              </a:rPr>
              <a:t>Utilisez les étapes suivantes pour activer la surveillance DHCP (</a:t>
            </a:r>
            <a:r>
              <a:rPr lang="fr-FR" sz="1400" dirty="0" err="1">
                <a:solidFill>
                  <a:srgbClr val="000000"/>
                </a:solidFill>
              </a:rPr>
              <a:t>snooping</a:t>
            </a:r>
            <a:r>
              <a:rPr lang="fr-FR" sz="1400" dirty="0">
                <a:solidFill>
                  <a:srgbClr val="000000"/>
                </a:solidFill>
              </a:rPr>
              <a:t>):</a:t>
            </a:r>
          </a:p>
          <a:p>
            <a:pPr marL="73085" lvl="1" indent="0" rtl="0">
              <a:buNone/>
            </a:pPr>
            <a:r>
              <a:rPr lang="fr-FR" b="1" dirty="0">
                <a:solidFill>
                  <a:srgbClr val="000000"/>
                </a:solidFill>
              </a:rPr>
              <a:t>Étape </a:t>
            </a:r>
            <a:r>
              <a:rPr lang="fr-FR" dirty="0">
                <a:solidFill>
                  <a:srgbClr val="000000"/>
                </a:solidFill>
              </a:rPr>
              <a:t>1. Activez la surveillance DHCP à l'aide de la commande de configuration globale </a:t>
            </a:r>
            <a:r>
              <a:rPr lang="fr-FR" b="1" dirty="0" err="1">
                <a:solidFill>
                  <a:srgbClr val="000000"/>
                </a:solidFill>
              </a:rPr>
              <a:t>ip</a:t>
            </a:r>
            <a:r>
              <a:rPr lang="fr-FR" b="1" dirty="0">
                <a:solidFill>
                  <a:srgbClr val="000000"/>
                </a:solidFill>
              </a:rPr>
              <a:t> </a:t>
            </a:r>
            <a:r>
              <a:rPr lang="fr-FR" b="1" dirty="0" err="1">
                <a:solidFill>
                  <a:srgbClr val="000000"/>
                </a:solidFill>
              </a:rPr>
              <a:t>dhcp</a:t>
            </a:r>
            <a:r>
              <a:rPr lang="fr-FR" b="1" dirty="0">
                <a:solidFill>
                  <a:srgbClr val="000000"/>
                </a:solidFill>
              </a:rPr>
              <a:t> </a:t>
            </a:r>
            <a:r>
              <a:rPr lang="fr-FR" b="1" dirty="0" err="1">
                <a:solidFill>
                  <a:srgbClr val="000000"/>
                </a:solidFill>
              </a:rPr>
              <a:t>snooping</a:t>
            </a:r>
            <a:r>
              <a:rPr lang="fr-FR" dirty="0">
                <a:solidFill>
                  <a:srgbClr val="000000"/>
                </a:solidFill>
              </a:rPr>
              <a:t> .</a:t>
            </a:r>
          </a:p>
          <a:p>
            <a:pPr marL="73085" lvl="1" indent="0" rtl="0">
              <a:buNone/>
            </a:pPr>
            <a:r>
              <a:rPr lang="fr-FR" b="1" dirty="0">
                <a:solidFill>
                  <a:srgbClr val="000000"/>
                </a:solidFill>
              </a:rPr>
              <a:t>Étape 2</a:t>
            </a:r>
            <a:r>
              <a:rPr lang="fr-FR" dirty="0">
                <a:solidFill>
                  <a:srgbClr val="000000"/>
                </a:solidFill>
              </a:rPr>
              <a:t>. Sur les ports approuvés, utilisez la commande de configuration de l'interface </a:t>
            </a:r>
            <a:r>
              <a:rPr lang="fr-FR" b="1" dirty="0" err="1">
                <a:solidFill>
                  <a:srgbClr val="000000"/>
                </a:solidFill>
              </a:rPr>
              <a:t>ip</a:t>
            </a:r>
            <a:r>
              <a:rPr lang="fr-FR" b="1" dirty="0">
                <a:solidFill>
                  <a:srgbClr val="000000"/>
                </a:solidFill>
              </a:rPr>
              <a:t> </a:t>
            </a:r>
            <a:r>
              <a:rPr lang="fr-FR" b="1" dirty="0" err="1">
                <a:solidFill>
                  <a:srgbClr val="000000"/>
                </a:solidFill>
              </a:rPr>
              <a:t>dhcp</a:t>
            </a:r>
            <a:r>
              <a:rPr lang="fr-FR" b="1" dirty="0">
                <a:solidFill>
                  <a:srgbClr val="000000"/>
                </a:solidFill>
              </a:rPr>
              <a:t> </a:t>
            </a:r>
            <a:r>
              <a:rPr lang="fr-FR" b="1" dirty="0" err="1">
                <a:solidFill>
                  <a:srgbClr val="000000"/>
                </a:solidFill>
              </a:rPr>
              <a:t>snooping</a:t>
            </a:r>
            <a:r>
              <a:rPr lang="fr-FR" b="1" dirty="0">
                <a:solidFill>
                  <a:srgbClr val="000000"/>
                </a:solidFill>
              </a:rPr>
              <a:t> trust</a:t>
            </a:r>
            <a:r>
              <a:rPr lang="fr-FR" dirty="0">
                <a:solidFill>
                  <a:srgbClr val="000000"/>
                </a:solidFill>
              </a:rPr>
              <a:t> .</a:t>
            </a:r>
          </a:p>
          <a:p>
            <a:pPr marL="73085" lvl="1" indent="0" rtl="0">
              <a:buNone/>
            </a:pPr>
            <a:r>
              <a:rPr lang="fr-FR" b="1" dirty="0">
                <a:solidFill>
                  <a:srgbClr val="000000"/>
                </a:solidFill>
              </a:rPr>
              <a:t>Étape 3</a:t>
            </a:r>
            <a:r>
              <a:rPr lang="fr-FR" dirty="0">
                <a:solidFill>
                  <a:srgbClr val="000000"/>
                </a:solidFill>
              </a:rPr>
              <a:t>: sur les interfaces non fiables, limitez le nombre de messages de découverte DHCP pouvant être reçus à l'aide de la commande de configuration d'interface </a:t>
            </a:r>
            <a:r>
              <a:rPr lang="fr-FR" b="1" dirty="0" err="1">
                <a:solidFill>
                  <a:srgbClr val="000000"/>
                </a:solidFill>
              </a:rPr>
              <a:t>ip</a:t>
            </a:r>
            <a:r>
              <a:rPr lang="fr-FR" b="1" dirty="0">
                <a:solidFill>
                  <a:srgbClr val="000000"/>
                </a:solidFill>
              </a:rPr>
              <a:t> </a:t>
            </a:r>
            <a:r>
              <a:rPr lang="fr-FR" b="1" dirty="0" err="1">
                <a:solidFill>
                  <a:srgbClr val="000000"/>
                </a:solidFill>
              </a:rPr>
              <a:t>dhcpsnooping</a:t>
            </a:r>
            <a:r>
              <a:rPr lang="fr-FR" b="1" dirty="0">
                <a:solidFill>
                  <a:srgbClr val="000000"/>
                </a:solidFill>
              </a:rPr>
              <a:t> </a:t>
            </a:r>
            <a:r>
              <a:rPr lang="fr-FR" b="1" dirty="0" err="1">
                <a:solidFill>
                  <a:srgbClr val="000000"/>
                </a:solidFill>
              </a:rPr>
              <a:t>limit</a:t>
            </a:r>
            <a:r>
              <a:rPr lang="fr-FR" b="1" dirty="0">
                <a:solidFill>
                  <a:srgbClr val="000000"/>
                </a:solidFill>
              </a:rPr>
              <a:t> rate</a:t>
            </a:r>
            <a:r>
              <a:rPr lang="fr-FR" dirty="0">
                <a:solidFill>
                  <a:srgbClr val="000000"/>
                </a:solidFill>
              </a:rPr>
              <a:t> </a:t>
            </a:r>
            <a:r>
              <a:rPr lang="fr-FR" i="1" dirty="0" err="1">
                <a:solidFill>
                  <a:srgbClr val="000000"/>
                </a:solidFill>
              </a:rPr>
              <a:t>packets</a:t>
            </a:r>
            <a:r>
              <a:rPr lang="fr-FR" i="1" dirty="0">
                <a:solidFill>
                  <a:srgbClr val="000000"/>
                </a:solidFill>
              </a:rPr>
              <a:t>-per-second </a:t>
            </a:r>
            <a:r>
              <a:rPr lang="fr-FR" dirty="0">
                <a:solidFill>
                  <a:srgbClr val="000000"/>
                </a:solidFill>
              </a:rPr>
              <a:t>.</a:t>
            </a:r>
          </a:p>
          <a:p>
            <a:pPr marL="73085" lvl="1" indent="0" rtl="0">
              <a:buNone/>
            </a:pPr>
            <a:r>
              <a:rPr lang="fr-FR" b="1" dirty="0">
                <a:solidFill>
                  <a:srgbClr val="000000"/>
                </a:solidFill>
              </a:rPr>
              <a:t>Étape 4</a:t>
            </a:r>
            <a:r>
              <a:rPr lang="fr-FR" dirty="0">
                <a:solidFill>
                  <a:srgbClr val="000000"/>
                </a:solidFill>
              </a:rPr>
              <a:t>. Activez la surveillance DHCP par VLAN, ou par une portée de VLAN, en utilisant la commande de configuration globale </a:t>
            </a:r>
            <a:r>
              <a:rPr lang="fr-FR" b="1" dirty="0" err="1">
                <a:solidFill>
                  <a:srgbClr val="000000"/>
                </a:solidFill>
              </a:rPr>
              <a:t>ip</a:t>
            </a:r>
            <a:r>
              <a:rPr lang="fr-FR" b="1" dirty="0">
                <a:solidFill>
                  <a:srgbClr val="000000"/>
                </a:solidFill>
              </a:rPr>
              <a:t> </a:t>
            </a:r>
            <a:r>
              <a:rPr lang="fr-FR" b="1" dirty="0" err="1">
                <a:solidFill>
                  <a:srgbClr val="000000"/>
                </a:solidFill>
              </a:rPr>
              <a:t>dhcp</a:t>
            </a:r>
            <a:r>
              <a:rPr lang="fr-FR" b="1" dirty="0">
                <a:solidFill>
                  <a:srgbClr val="000000"/>
                </a:solidFill>
              </a:rPr>
              <a:t> </a:t>
            </a:r>
            <a:r>
              <a:rPr lang="fr-FR" b="1" dirty="0" err="1">
                <a:solidFill>
                  <a:srgbClr val="000000"/>
                </a:solidFill>
              </a:rPr>
              <a:t>snooping</a:t>
            </a:r>
            <a:r>
              <a:rPr lang="fr-FR" dirty="0">
                <a:solidFill>
                  <a:srgbClr val="000000"/>
                </a:solidFill>
              </a:rPr>
              <a:t> </a:t>
            </a:r>
            <a:r>
              <a:rPr lang="fr-FR" i="1" dirty="0">
                <a:solidFill>
                  <a:srgbClr val="000000"/>
                </a:solidFill>
              </a:rPr>
              <a:t>vlan</a:t>
            </a:r>
            <a:r>
              <a:rPr lang="fr-FR" dirty="0">
                <a:solidFill>
                  <a:srgbClr val="000000"/>
                </a:solidFill>
              </a:rPr>
              <a:t> .</a:t>
            </a:r>
          </a:p>
          <a:p>
            <a:pPr marL="0" indent="0" algn="l"/>
            <a:endParaRPr lang="en-US" sz="1400" dirty="0">
              <a:solidFill>
                <a:srgbClr val="000000"/>
              </a:solidFill>
            </a:endParaRPr>
          </a:p>
        </p:txBody>
      </p:sp>
    </p:spTree>
    <p:extLst>
      <p:ext uri="{BB962C8B-B14F-4D97-AF65-F5344CB8AC3E}">
        <p14:creationId xmlns:p14="http://schemas.microsoft.com/office/powerpoint/2010/main" val="40263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115261"/>
            <a:ext cx="8345488" cy="731837"/>
          </a:xfrm>
        </p:spPr>
        <p:txBody>
          <a:bodyPr/>
          <a:lstStyle/>
          <a:p>
            <a:pPr rtl="0">
              <a:lnSpc>
                <a:spcPct val="150000"/>
              </a:lnSpc>
            </a:pPr>
            <a:r>
              <a:rPr lang="fr-FR" sz="1600" dirty="0"/>
              <a:t>Atténuer les attaques DHCP</a:t>
            </a:r>
            <a:r>
              <a:rPr lang="en-US" dirty="0"/>
              <a:t/>
            </a:r>
            <a:br>
              <a:rPr lang="en-US" dirty="0"/>
            </a:br>
            <a:r>
              <a:rPr lang="fr-FR" sz="2400" dirty="0"/>
              <a:t>Exemple de configuration de surveillance DHCP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F959CB0-6F69-B048-8917-9A08CE7C5960}"/>
              </a:ext>
            </a:extLst>
          </p:cNvPr>
          <p:cNvSpPr>
            <a:spLocks noGrp="1"/>
          </p:cNvSpPr>
          <p:nvPr>
            <p:ph idx="1"/>
          </p:nvPr>
        </p:nvSpPr>
        <p:spPr>
          <a:xfrm>
            <a:off x="497714" y="885947"/>
            <a:ext cx="8280057" cy="1529304"/>
          </a:xfrm>
        </p:spPr>
        <p:txBody>
          <a:bodyPr/>
          <a:lstStyle/>
          <a:p>
            <a:pPr marL="0" indent="0" algn="l" rtl="0"/>
            <a:r>
              <a:rPr lang="fr-FR" sz="1400" dirty="0">
                <a:solidFill>
                  <a:srgbClr val="000000"/>
                </a:solidFill>
              </a:rPr>
              <a:t>Reportez-vous à l'exemple de topologie de surveillance DHCP avec des ports approuvés et non approuvés. </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DE88A6EC-215E-A144-91AA-892E1DB2DF8F}"/>
              </a:ext>
            </a:extLst>
          </p:cNvPr>
          <p:cNvPicPr>
            <a:picLocks noChangeAspect="1"/>
          </p:cNvPicPr>
          <p:nvPr/>
        </p:nvPicPr>
        <p:blipFill>
          <a:blip r:embed="rId3"/>
          <a:stretch>
            <a:fillRect/>
          </a:stretch>
        </p:blipFill>
        <p:spPr>
          <a:xfrm>
            <a:off x="2465156" y="1486950"/>
            <a:ext cx="5945547" cy="928301"/>
          </a:xfrm>
          <a:prstGeom prst="rect">
            <a:avLst/>
          </a:prstGeom>
        </p:spPr>
      </p:pic>
      <p:pic>
        <p:nvPicPr>
          <p:cNvPr id="9" name="Picture 8">
            <a:extLst>
              <a:ext uri="{FF2B5EF4-FFF2-40B4-BE49-F238E27FC236}">
                <a16:creationId xmlns:a16="http://schemas.microsoft.com/office/drawing/2014/main" xmlns:c15="http://schemas.microsoft.com/office/drawing/2012/chart" xmlns:c="http://schemas.openxmlformats.org/drawingml/2006/chart" xmlns="" id="{08DAE703-C19E-0A4E-A4F9-EFAB850B27A9}"/>
              </a:ext>
            </a:extLst>
          </p:cNvPr>
          <p:cNvPicPr>
            <a:picLocks noChangeAspect="1"/>
          </p:cNvPicPr>
          <p:nvPr/>
        </p:nvPicPr>
        <p:blipFill>
          <a:blip r:embed="rId4"/>
          <a:stretch>
            <a:fillRect/>
          </a:stretch>
        </p:blipFill>
        <p:spPr>
          <a:xfrm>
            <a:off x="902085" y="1579808"/>
            <a:ext cx="1130300" cy="787400"/>
          </a:xfrm>
          <a:prstGeom prst="rect">
            <a:avLst/>
          </a:prstGeom>
        </p:spPr>
      </p:pic>
      <p:sp>
        <p:nvSpPr>
          <p:cNvPr id="10" name="Rectangle 9">
            <a:extLst>
              <a:ext uri="{FF2B5EF4-FFF2-40B4-BE49-F238E27FC236}">
                <a16:creationId xmlns:a16="http://schemas.microsoft.com/office/drawing/2014/main" xmlns:c15="http://schemas.microsoft.com/office/drawing/2012/chart" xmlns:c="http://schemas.openxmlformats.org/drawingml/2006/chart" xmlns="" id="{F2F00749-AF3F-F642-A6CF-D035C4FE7873}"/>
              </a:ext>
            </a:extLst>
          </p:cNvPr>
          <p:cNvSpPr/>
          <p:nvPr/>
        </p:nvSpPr>
        <p:spPr>
          <a:xfrm>
            <a:off x="389281" y="2779390"/>
            <a:ext cx="4455684" cy="1600438"/>
          </a:xfrm>
          <a:prstGeom prst="rect">
            <a:avLst/>
          </a:prstGeom>
        </p:spPr>
        <p:txBody>
          <a:bodyPr wrap="square">
            <a:spAutoFit/>
          </a:bodyPr>
          <a:lstStyle/>
          <a:p>
            <a:pPr marL="285750" indent="-285750" rtl="0">
              <a:buFont typeface="Arial" panose="020B0604020202020204" pitchFamily="34" charset="0"/>
              <a:buChar char="•"/>
            </a:pPr>
            <a:r>
              <a:rPr lang="fr-FR" sz="1400" dirty="0">
                <a:solidFill>
                  <a:srgbClr val="000000"/>
                </a:solidFill>
                <a:latin typeface="+mn-lt"/>
              </a:rPr>
              <a:t>La surveillance DHCP est d'abord activé sur S1. </a:t>
            </a:r>
          </a:p>
          <a:p>
            <a:pPr marL="285750" indent="-285750" rtl="0">
              <a:buFont typeface="Arial" panose="020B0604020202020204" pitchFamily="34" charset="0"/>
              <a:buChar char="•"/>
            </a:pPr>
            <a:r>
              <a:rPr lang="fr-FR" sz="1400" dirty="0">
                <a:solidFill>
                  <a:srgbClr val="000000"/>
                </a:solidFill>
                <a:latin typeface="+mn-lt"/>
              </a:rPr>
              <a:t>L'interface en amont du serveur DHCP est explicitement approuvée. </a:t>
            </a:r>
          </a:p>
          <a:p>
            <a:pPr marL="285750" indent="-285750" rtl="0">
              <a:buFont typeface="Arial" panose="020B0604020202020204" pitchFamily="34" charset="0"/>
              <a:buChar char="•"/>
            </a:pPr>
            <a:r>
              <a:rPr lang="fr-FR" sz="1400" dirty="0">
                <a:solidFill>
                  <a:srgbClr val="000000"/>
                </a:solidFill>
                <a:latin typeface="+mn-lt"/>
              </a:rPr>
              <a:t>F0 / 5 à F0 / 24 ne sont pas approuvés et sont donc limités à six paquets par seconde. </a:t>
            </a:r>
          </a:p>
          <a:p>
            <a:pPr marL="285750" indent="-285750" rtl="0">
              <a:buFont typeface="Arial" panose="020B0604020202020204" pitchFamily="34" charset="0"/>
              <a:buChar char="•"/>
            </a:pPr>
            <a:r>
              <a:rPr lang="fr-FR" sz="1400" dirty="0">
                <a:solidFill>
                  <a:srgbClr val="000000"/>
                </a:solidFill>
                <a:latin typeface="+mn-lt"/>
              </a:rPr>
              <a:t>Enfin, la surveillance DHCP est activée sur les VLANS 5, 10, 50, 51 et 52.</a:t>
            </a:r>
          </a:p>
        </p:txBody>
      </p:sp>
      <p:pic>
        <p:nvPicPr>
          <p:cNvPr id="12" name="Picture 11">
            <a:extLst>
              <a:ext uri="{FF2B5EF4-FFF2-40B4-BE49-F238E27FC236}">
                <a16:creationId xmlns:a16="http://schemas.microsoft.com/office/drawing/2014/main" xmlns:c15="http://schemas.microsoft.com/office/drawing/2012/chart" xmlns:c="http://schemas.openxmlformats.org/drawingml/2006/chart" xmlns="" id="{E2B4C735-B52B-ED4F-BA6D-D041D2D552E2}"/>
              </a:ext>
            </a:extLst>
          </p:cNvPr>
          <p:cNvPicPr>
            <a:picLocks noChangeAspect="1"/>
          </p:cNvPicPr>
          <p:nvPr/>
        </p:nvPicPr>
        <p:blipFill>
          <a:blip r:embed="rId5"/>
          <a:stretch>
            <a:fillRect/>
          </a:stretch>
        </p:blipFill>
        <p:spPr>
          <a:xfrm>
            <a:off x="5060975" y="2671668"/>
            <a:ext cx="3502058" cy="1815882"/>
          </a:xfrm>
          <a:prstGeom prst="rect">
            <a:avLst/>
          </a:prstGeom>
        </p:spPr>
      </p:pic>
    </p:spTree>
    <p:extLst>
      <p:ext uri="{BB962C8B-B14F-4D97-AF65-F5344CB8AC3E}">
        <p14:creationId xmlns:p14="http://schemas.microsoft.com/office/powerpoint/2010/main" val="161385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69156"/>
            <a:ext cx="8345488" cy="731837"/>
          </a:xfrm>
        </p:spPr>
        <p:txBody>
          <a:bodyPr/>
          <a:lstStyle/>
          <a:p>
            <a:pPr rtl="0">
              <a:lnSpc>
                <a:spcPct val="150000"/>
              </a:lnSpc>
            </a:pPr>
            <a:r>
              <a:rPr lang="fr-FR" sz="1600" dirty="0"/>
              <a:t>Atténuer les attaques DHCP</a:t>
            </a:r>
            <a:r>
              <a:rPr lang="en-US" dirty="0"/>
              <a:t/>
            </a:r>
            <a:br>
              <a:rPr lang="en-US" dirty="0"/>
            </a:br>
            <a:r>
              <a:rPr lang="fr-FR" sz="2400" dirty="0"/>
              <a:t>Exemple de configuration de surveillance DHCP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F959CB0-6F69-B048-8917-9A08CE7C5960}"/>
              </a:ext>
            </a:extLst>
          </p:cNvPr>
          <p:cNvSpPr>
            <a:spLocks noGrp="1"/>
          </p:cNvSpPr>
          <p:nvPr>
            <p:ph idx="1"/>
          </p:nvPr>
        </p:nvSpPr>
        <p:spPr>
          <a:xfrm>
            <a:off x="420874" y="1062251"/>
            <a:ext cx="2916129" cy="3689897"/>
          </a:xfrm>
        </p:spPr>
        <p:txBody>
          <a:bodyPr/>
          <a:lstStyle/>
          <a:p>
            <a:pPr marL="0" indent="0" algn="l" rtl="0"/>
            <a:r>
              <a:rPr lang="fr-FR" sz="1400" dirty="0">
                <a:solidFill>
                  <a:srgbClr val="000000"/>
                </a:solidFill>
              </a:rPr>
              <a:t>Utilisez la commande EXEC privilégiée </a:t>
            </a:r>
            <a:r>
              <a:rPr lang="fr-FR" sz="1400" b="1" dirty="0">
                <a:solidFill>
                  <a:srgbClr val="000000"/>
                </a:solidFill>
              </a:rPr>
              <a:t>show </a:t>
            </a:r>
            <a:r>
              <a:rPr lang="fr-FR" sz="1400" b="1" dirty="0" err="1">
                <a:solidFill>
                  <a:srgbClr val="000000"/>
                </a:solidFill>
              </a:rPr>
              <a:t>ip</a:t>
            </a:r>
            <a:r>
              <a:rPr lang="fr-FR" sz="1400" b="1" dirty="0">
                <a:solidFill>
                  <a:srgbClr val="000000"/>
                </a:solidFill>
              </a:rPr>
              <a:t> </a:t>
            </a:r>
            <a:r>
              <a:rPr lang="fr-FR" sz="1400" b="1" dirty="0" err="1">
                <a:solidFill>
                  <a:srgbClr val="000000"/>
                </a:solidFill>
              </a:rPr>
              <a:t>dhcp</a:t>
            </a:r>
            <a:r>
              <a:rPr lang="fr-FR" sz="1400" b="1" dirty="0">
                <a:solidFill>
                  <a:srgbClr val="000000"/>
                </a:solidFill>
              </a:rPr>
              <a:t> </a:t>
            </a:r>
            <a:r>
              <a:rPr lang="fr-FR" sz="1400" b="1" dirty="0" err="1">
                <a:solidFill>
                  <a:srgbClr val="000000"/>
                </a:solidFill>
              </a:rPr>
              <a:t>snooping</a:t>
            </a:r>
            <a:r>
              <a:rPr lang="fr-FR" sz="1400" dirty="0">
                <a:solidFill>
                  <a:srgbClr val="000000"/>
                </a:solidFill>
              </a:rPr>
              <a:t> pour vérifier les paramètres de surveillance DHCP.</a:t>
            </a:r>
          </a:p>
          <a:p>
            <a:pPr marL="0" indent="0" algn="l"/>
            <a:endParaRPr lang="en-US" sz="1400" dirty="0">
              <a:solidFill>
                <a:srgbClr val="000000"/>
              </a:solidFill>
            </a:endParaRPr>
          </a:p>
          <a:p>
            <a:pPr marL="0" indent="0" algn="l" rtl="0"/>
            <a:r>
              <a:rPr lang="fr-FR" sz="1400" dirty="0">
                <a:solidFill>
                  <a:srgbClr val="000000"/>
                </a:solidFill>
              </a:rPr>
              <a:t>Utilisez la commande </a:t>
            </a:r>
            <a:r>
              <a:rPr lang="fr-FR" sz="1400" b="1" dirty="0">
                <a:solidFill>
                  <a:srgbClr val="000000"/>
                </a:solidFill>
              </a:rPr>
              <a:t>show </a:t>
            </a:r>
            <a:r>
              <a:rPr lang="fr-FR" sz="1400" b="1" dirty="0" err="1">
                <a:solidFill>
                  <a:srgbClr val="000000"/>
                </a:solidFill>
              </a:rPr>
              <a:t>ip</a:t>
            </a:r>
            <a:r>
              <a:rPr lang="fr-FR" sz="1400" b="1" dirty="0">
                <a:solidFill>
                  <a:srgbClr val="000000"/>
                </a:solidFill>
              </a:rPr>
              <a:t> </a:t>
            </a:r>
            <a:r>
              <a:rPr lang="fr-FR" sz="1400" b="1" dirty="0" err="1">
                <a:solidFill>
                  <a:srgbClr val="000000"/>
                </a:solidFill>
              </a:rPr>
              <a:t>dhcp</a:t>
            </a:r>
            <a:r>
              <a:rPr lang="fr-FR" sz="1400" b="1" dirty="0">
                <a:solidFill>
                  <a:srgbClr val="000000"/>
                </a:solidFill>
              </a:rPr>
              <a:t> </a:t>
            </a:r>
            <a:r>
              <a:rPr lang="fr-FR" sz="1400" b="1" dirty="0" err="1">
                <a:solidFill>
                  <a:srgbClr val="000000"/>
                </a:solidFill>
              </a:rPr>
              <a:t>snooping</a:t>
            </a:r>
            <a:r>
              <a:rPr lang="fr-FR" sz="1400" b="1" dirty="0">
                <a:solidFill>
                  <a:srgbClr val="000000"/>
                </a:solidFill>
              </a:rPr>
              <a:t> binding</a:t>
            </a:r>
            <a:r>
              <a:rPr lang="fr-FR" sz="1400" dirty="0">
                <a:solidFill>
                  <a:srgbClr val="000000"/>
                </a:solidFill>
              </a:rPr>
              <a:t> pour afficher les clients qui ont reçu des informations DHCP.</a:t>
            </a:r>
          </a:p>
          <a:p>
            <a:pPr marL="0" indent="0" algn="l"/>
            <a:endParaRPr lang="en-US" sz="1400" dirty="0">
              <a:solidFill>
                <a:srgbClr val="000000"/>
              </a:solidFill>
            </a:endParaRPr>
          </a:p>
          <a:p>
            <a:pPr marL="0" indent="0" algn="l" rtl="0"/>
            <a:r>
              <a:rPr lang="fr-FR" sz="1400" b="1" dirty="0" err="1">
                <a:solidFill>
                  <a:srgbClr val="000000"/>
                </a:solidFill>
              </a:rPr>
              <a:t>Remarque</a:t>
            </a:r>
            <a:r>
              <a:rPr lang="fr-FR" sz="1400" dirty="0" err="1">
                <a:solidFill>
                  <a:srgbClr val="000000"/>
                </a:solidFill>
              </a:rPr>
              <a:t>:La</a:t>
            </a:r>
            <a:r>
              <a:rPr lang="fr-FR" sz="1400" dirty="0">
                <a:solidFill>
                  <a:srgbClr val="000000"/>
                </a:solidFill>
              </a:rPr>
              <a:t> surveillance DHCP est également requis par l'inspection ARP dynamique (DAI).</a:t>
            </a:r>
          </a:p>
          <a:p>
            <a:pPr marL="0" indent="0" algn="l"/>
            <a:endParaRPr lang="en-US" sz="1400" dirty="0">
              <a:solidFill>
                <a:srgbClr val="000000"/>
              </a:solidFill>
            </a:endParaRP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7C26B0D8-0CFE-0C4C-B8D9-0ACFF42F2532}"/>
              </a:ext>
            </a:extLst>
          </p:cNvPr>
          <p:cNvPicPr>
            <a:picLocks noChangeAspect="1"/>
          </p:cNvPicPr>
          <p:nvPr/>
        </p:nvPicPr>
        <p:blipFill>
          <a:blip r:embed="rId3"/>
          <a:stretch>
            <a:fillRect/>
          </a:stretch>
        </p:blipFill>
        <p:spPr>
          <a:xfrm>
            <a:off x="3490683" y="1039198"/>
            <a:ext cx="5429359" cy="3566029"/>
          </a:xfrm>
          <a:prstGeom prst="rect">
            <a:avLst/>
          </a:prstGeom>
        </p:spPr>
      </p:pic>
    </p:spTree>
    <p:extLst>
      <p:ext uri="{BB962C8B-B14F-4D97-AF65-F5344CB8AC3E}">
        <p14:creationId xmlns:p14="http://schemas.microsoft.com/office/powerpoint/2010/main" val="34081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c15="http://schemas.microsoft.com/office/drawing/2012/chart" xmlns:c="http://schemas.openxmlformats.org/drawingml/2006/chart" xmlns="" id="{2D10C50B-ED86-4E5D-BD0F-658911DFEF9B}"/>
              </a:ext>
            </a:extLst>
          </p:cNvPr>
          <p:cNvSpPr>
            <a:spLocks noGrp="1"/>
          </p:cNvSpPr>
          <p:nvPr>
            <p:ph type="title"/>
          </p:nvPr>
        </p:nvSpPr>
        <p:spPr>
          <a:xfrm>
            <a:off x="0" y="-15285"/>
            <a:ext cx="9144000" cy="757238"/>
          </a:xfrm>
        </p:spPr>
        <p:txBody>
          <a:bodyPr/>
          <a:lstStyle/>
          <a:p>
            <a:pPr rtl="0"/>
            <a:r>
              <a:rPr lang="fr-FR"/>
              <a:t>What to Expect in this Module (Cont.)</a:t>
            </a:r>
          </a:p>
        </p:txBody>
      </p:sp>
      <p:sp>
        <p:nvSpPr>
          <p:cNvPr id="6" name="Content Placeholder 1">
            <a:extLst>
              <a:ext uri="{FF2B5EF4-FFF2-40B4-BE49-F238E27FC236}">
                <a16:creationId xmlns:a16="http://schemas.microsoft.com/office/drawing/2014/main" xmlns:c15="http://schemas.microsoft.com/office/drawing/2012/chart" xmlns:c="http://schemas.openxmlformats.org/drawingml/2006/chart" xmlns=""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r>
              <a:rPr lang="fr-FR"/>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xmlns:c15="http://schemas.microsoft.com/office/drawing/2012/chart" xmlns:c="http://schemas.openxmlformats.org/drawingml/2006/chart" xmlns=""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xmlns:c15="http://schemas.microsoft.com/office/drawing/2012/chart" xmlns:c="http://schemas.openxmlformats.org/drawingml/2006/chart" xmlns="" val="3215831619"/>
                    </a:ext>
                  </a:extLst>
                </a:gridCol>
                <a:gridCol w="6416970">
                  <a:extLst>
                    <a:ext uri="{9D8B030D-6E8A-4147-A177-3AD203B41FA5}">
                      <a16:colId xmlns:a16="http://schemas.microsoft.com/office/drawing/2014/main" xmlns:c15="http://schemas.microsoft.com/office/drawing/2012/chart" xmlns:c="http://schemas.openxmlformats.org/drawingml/2006/chart" xmlns="" val="276475465"/>
                    </a:ext>
                  </a:extLst>
                </a:gridCol>
              </a:tblGrid>
              <a:tr h="265091">
                <a:tc>
                  <a:txBody>
                    <a:bodyPr/>
                    <a:lstStyle/>
                    <a:p>
                      <a:pPr algn="l" rtl="0" fontAlgn="b"/>
                      <a:r>
                        <a:rPr lang="fr-FR" sz="1400" b="1" i="0" u="none" strike="noStrike">
                          <a:solidFill>
                            <a:schemeClr val="bg1"/>
                          </a:solidFill>
                          <a:effectLst/>
                          <a:latin typeface="+mn-lt"/>
                        </a:rPr>
                        <a:t>Feature</a:t>
                      </a:r>
                    </a:p>
                  </a:txBody>
                  <a:tcPr marL="9525" marR="9525" marT="9525" marB="0" anchor="b"/>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768427975"/>
                  </a:ext>
                </a:extLst>
              </a:tr>
              <a:tr h="265091">
                <a:tc>
                  <a:txBody>
                    <a:bodyPr/>
                    <a:lstStyle/>
                    <a:p>
                      <a:pPr algn="l" rtl="0" fontAlgn="b"/>
                      <a:r>
                        <a:rPr lang="fr-FR" sz="1400" b="0" i="0" u="none" strike="noStrike">
                          <a:solidFill>
                            <a:srgbClr val="000000"/>
                          </a:solidFill>
                          <a:effectLst/>
                          <a:latin typeface="+mn-lt"/>
                        </a:rPr>
                        <a:t>Hands-On Labs</a:t>
                      </a:r>
                    </a:p>
                  </a:txBody>
                  <a:tcPr marL="9525" marR="9525" marT="9525" marB="0" anchor="b"/>
                </a:tc>
                <a:tc>
                  <a:txBody>
                    <a:bodyPr/>
                    <a:lstStyle/>
                    <a:p>
                      <a:pPr rtl="0"/>
                      <a:r>
                        <a:rPr lang="fr-FR"/>
                        <a:t>Labs designed for working with physical equipment.</a:t>
                      </a:r>
                    </a:p>
                  </a:txBody>
                  <a:tcPr/>
                </a:tc>
                <a:extLst>
                  <a:ext uri="{0D108BD9-81ED-4DB2-BD59-A6C34878D82A}">
                    <a16:rowId xmlns:a16="http://schemas.microsoft.com/office/drawing/2014/main" xmlns:c15="http://schemas.microsoft.com/office/drawing/2012/chart" xmlns:c="http://schemas.openxmlformats.org/drawingml/2006/chart" xmlns=""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These are found on the Instructor Resources page. Class Activities are designed to facilitate learning, class discussion, and collaboration.</a:t>
                      </a:r>
                    </a:p>
                  </a:txBody>
                  <a:tcPr/>
                </a:tc>
                <a:extLst>
                  <a:ext uri="{0D108BD9-81ED-4DB2-BD59-A6C34878D82A}">
                    <a16:rowId xmlns:a16="http://schemas.microsoft.com/office/drawing/2014/main" xmlns:c15="http://schemas.microsoft.com/office/drawing/2012/chart" xmlns:c="http://schemas.openxmlformats.org/drawingml/2006/chart" xmlns="" val="1125566603"/>
                  </a:ext>
                </a:extLst>
              </a:tr>
              <a:tr h="265091">
                <a:tc>
                  <a:txBody>
                    <a:bodyPr/>
                    <a:lstStyle/>
                    <a:p>
                      <a:pPr algn="l" rtl="0" fontAlgn="b"/>
                      <a:r>
                        <a:rPr lang="fr-FR" sz="1400" b="0" i="0" u="none" strike="noStrike">
                          <a:solidFill>
                            <a:srgbClr val="000000"/>
                          </a:solidFill>
                          <a:effectLst/>
                          <a:latin typeface="+mn-lt"/>
                        </a:rPr>
                        <a:t>Module Quizzes</a:t>
                      </a:r>
                    </a:p>
                  </a:txBody>
                  <a:tcPr marL="9525" marR="9525" marT="9525" marB="0" anchor="b"/>
                </a:tc>
                <a:tc>
                  <a:txBody>
                    <a:bodyPr/>
                    <a:lstStyle/>
                    <a:p>
                      <a:pPr rtl="0"/>
                      <a:r>
                        <a:rPr lang="fr-FR"/>
                        <a:t>Self-assessments that integrate concepts and skills learned throughout the series of topics presented in the module.</a:t>
                      </a:r>
                    </a:p>
                  </a:txBody>
                  <a:tcPr/>
                </a:tc>
                <a:extLst>
                  <a:ext uri="{0D108BD9-81ED-4DB2-BD59-A6C34878D82A}">
                    <a16:rowId xmlns:a16="http://schemas.microsoft.com/office/drawing/2014/main" xmlns:c15="http://schemas.microsoft.com/office/drawing/2012/chart" xmlns:c="http://schemas.openxmlformats.org/drawingml/2006/chart" xmlns="" val="831502776"/>
                  </a:ext>
                </a:extLst>
              </a:tr>
              <a:tr h="265091">
                <a:tc>
                  <a:txBody>
                    <a:bodyPr/>
                    <a:lstStyle/>
                    <a:p>
                      <a:pPr algn="l" rtl="0" fontAlgn="b"/>
                      <a:r>
                        <a:rPr lang="fr-FR" sz="1400" b="0" i="0" u="none" strike="noStrike">
                          <a:solidFill>
                            <a:srgbClr val="000000"/>
                          </a:solidFill>
                          <a:effectLst/>
                          <a:latin typeface="+mn-lt"/>
                        </a:rPr>
                        <a:t>Module Summary</a:t>
                      </a:r>
                    </a:p>
                  </a:txBody>
                  <a:tcPr marL="9525" marR="9525" marT="9525" marB="0" anchor="b"/>
                </a:tc>
                <a:tc>
                  <a:txBody>
                    <a:bodyPr/>
                    <a:lstStyle/>
                    <a:p>
                      <a:pPr rtl="0"/>
                      <a:r>
                        <a:rPr lang="fr-FR"/>
                        <a:t>Briefly recaps module content.</a:t>
                      </a:r>
                    </a:p>
                  </a:txBody>
                  <a:tcPr/>
                </a:tc>
                <a:extLst>
                  <a:ext uri="{0D108BD9-81ED-4DB2-BD59-A6C34878D82A}">
                    <a16:rowId xmlns:a16="http://schemas.microsoft.com/office/drawing/2014/main" xmlns:c15="http://schemas.microsoft.com/office/drawing/2012/chart" xmlns:c="http://schemas.openxmlformats.org/drawingml/2006/chart" xmlns="" val="2267046280"/>
                  </a:ext>
                </a:extLst>
              </a:tr>
            </a:tbl>
          </a:graphicData>
        </a:graphic>
      </p:graphicFrame>
    </p:spTree>
    <p:custDataLst>
      <p:tags r:id="rId1"/>
    </p:custDataLst>
    <p:extLst>
      <p:ext uri="{BB962C8B-B14F-4D97-AF65-F5344CB8AC3E}">
        <p14:creationId xmlns:p14="http://schemas.microsoft.com/office/powerpoint/2010/main" val="40263528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96" y="1772792"/>
            <a:ext cx="8512422" cy="929640"/>
          </a:xfrm>
        </p:spPr>
        <p:txBody>
          <a:bodyPr/>
          <a:lstStyle/>
          <a:p>
            <a:pPr rtl="0"/>
            <a:r>
              <a:rPr lang="fr-FR" sz="4400" dirty="0">
                <a:solidFill>
                  <a:schemeClr val="accent5">
                    <a:lumMod val="40000"/>
                    <a:lumOff val="60000"/>
                  </a:schemeClr>
                </a:solidFill>
              </a:rPr>
              <a:t>11.4 Atténuer les attaques d'ARP</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130629"/>
            <a:ext cx="8345488" cy="731837"/>
          </a:xfrm>
        </p:spPr>
        <p:txBody>
          <a:bodyPr/>
          <a:lstStyle/>
          <a:p>
            <a:pPr rtl="0">
              <a:lnSpc>
                <a:spcPct val="150000"/>
              </a:lnSpc>
            </a:pPr>
            <a:r>
              <a:rPr lang="fr-FR" sz="1600" dirty="0"/>
              <a:t>Atténuer les attaques d'ARP</a:t>
            </a:r>
            <a:r>
              <a:rPr lang="en-US" dirty="0"/>
              <a:t/>
            </a:r>
            <a:br>
              <a:rPr lang="en-US" dirty="0"/>
            </a:br>
            <a:r>
              <a:rPr lang="fr-FR" sz="2400" dirty="0"/>
              <a:t>Inspection ARP dynamique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AF0D3419-545B-B24A-9B1C-EA3F67EB84C2}"/>
              </a:ext>
            </a:extLst>
          </p:cNvPr>
          <p:cNvSpPr>
            <a:spLocks noGrp="1"/>
          </p:cNvSpPr>
          <p:nvPr>
            <p:ph idx="1"/>
          </p:nvPr>
        </p:nvSpPr>
        <p:spPr>
          <a:xfrm>
            <a:off x="459294" y="1000778"/>
            <a:ext cx="8280057" cy="3689897"/>
          </a:xfrm>
        </p:spPr>
        <p:txBody>
          <a:bodyPr/>
          <a:lstStyle/>
          <a:p>
            <a:pPr marL="0" indent="0" algn="l" rtl="0"/>
            <a:r>
              <a:rPr lang="fr-FR" sz="1400" dirty="0">
                <a:solidFill>
                  <a:srgbClr val="000000"/>
                </a:solidFill>
              </a:rPr>
              <a:t>Dans une attaque ARP typique, un acteur de menace peut envoyer des réponses ARP non sollicitées à d'autres hôtes du sous-réseau avec l'adresse MAC de l'acteur de menace et l'adresse IP de la passerelle par défaut. Pour empêcher l'usurpation ARP et l'empoisonnement ARP qui en résulte, un commutateur doit garantir que seules les demandes et réponses ARP valides sont relayées.</a:t>
            </a:r>
          </a:p>
          <a:p>
            <a:pPr marL="285750" indent="-285750" algn="l">
              <a:buFont typeface="Arial" panose="020B0604020202020204" pitchFamily="34" charset="0"/>
              <a:buChar char="•"/>
            </a:pPr>
            <a:endParaRPr lang="en-US" sz="1400" dirty="0">
              <a:solidFill>
                <a:srgbClr val="000000"/>
              </a:solidFill>
            </a:endParaRPr>
          </a:p>
          <a:p>
            <a:pPr marL="0" indent="0" algn="l" rtl="0"/>
            <a:r>
              <a:rPr lang="fr-FR" sz="1400" dirty="0">
                <a:solidFill>
                  <a:srgbClr val="000000"/>
                </a:solidFill>
              </a:rPr>
              <a:t>L'inspection ARP dynamique (DAI) nécessite la surveillance DHCP et aide à prévenir les attaques ARP en:</a:t>
            </a:r>
          </a:p>
          <a:p>
            <a:pPr marL="358835" lvl="1" indent="-285750" rtl="0">
              <a:buFont typeface="Arial" panose="020B0604020202020204" pitchFamily="34" charset="0"/>
              <a:buChar char="•"/>
            </a:pPr>
            <a:r>
              <a:rPr lang="fr-FR" dirty="0">
                <a:solidFill>
                  <a:srgbClr val="000000"/>
                </a:solidFill>
              </a:rPr>
              <a:t>Ne pas relayer les réponses ARP non valides ou gratuites vers d'autres ports du même VLAN.</a:t>
            </a:r>
          </a:p>
          <a:p>
            <a:pPr marL="358835" lvl="1" indent="-285750" rtl="0">
              <a:buFont typeface="Arial" panose="020B0604020202020204" pitchFamily="34" charset="0"/>
              <a:buChar char="•"/>
            </a:pPr>
            <a:r>
              <a:rPr lang="fr-FR" dirty="0">
                <a:solidFill>
                  <a:srgbClr val="000000"/>
                </a:solidFill>
              </a:rPr>
              <a:t>Interception de toutes les demandes et réponses ARP sur des ports non approuvés.</a:t>
            </a:r>
          </a:p>
          <a:p>
            <a:pPr marL="358835" lvl="1" indent="-285750" rtl="0">
              <a:buFont typeface="Arial" panose="020B0604020202020204" pitchFamily="34" charset="0"/>
              <a:buChar char="•"/>
            </a:pPr>
            <a:r>
              <a:rPr lang="fr-FR" dirty="0">
                <a:solidFill>
                  <a:srgbClr val="000000"/>
                </a:solidFill>
              </a:rPr>
              <a:t>Vérification de chaque paquet intercepté pour une liaison IP-MAC valide.</a:t>
            </a:r>
          </a:p>
          <a:p>
            <a:pPr marL="358835" lvl="1" indent="-285750" rtl="0">
              <a:buFont typeface="Arial" panose="020B0604020202020204" pitchFamily="34" charset="0"/>
              <a:buChar char="•"/>
            </a:pPr>
            <a:r>
              <a:rPr lang="fr-FR" dirty="0">
                <a:solidFill>
                  <a:srgbClr val="000000"/>
                </a:solidFill>
              </a:rPr>
              <a:t>Abandon et journalisation des réponses ARP provenant de non valides pour empêcher l'empoisonnement ARP.</a:t>
            </a:r>
          </a:p>
          <a:p>
            <a:pPr marL="358835" lvl="1" indent="-285750" rtl="0">
              <a:buFont typeface="Arial" panose="020B0604020202020204" pitchFamily="34" charset="0"/>
              <a:buChar char="•"/>
            </a:pPr>
            <a:r>
              <a:rPr lang="fr-FR" dirty="0">
                <a:solidFill>
                  <a:srgbClr val="000000"/>
                </a:solidFill>
              </a:rPr>
              <a:t>Erreur-désactivation de l'interface si le nombre DAI de paquets ARP configuré est dépassé.</a:t>
            </a:r>
          </a:p>
          <a:p>
            <a:pPr marL="0" indent="0" algn="l"/>
            <a:endParaRPr lang="en-US" sz="14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53788" y="138313"/>
            <a:ext cx="8345488" cy="731837"/>
          </a:xfrm>
        </p:spPr>
        <p:txBody>
          <a:bodyPr/>
          <a:lstStyle/>
          <a:p>
            <a:pPr rtl="0">
              <a:lnSpc>
                <a:spcPct val="150000"/>
              </a:lnSpc>
            </a:pPr>
            <a:r>
              <a:rPr lang="fr-FR" sz="1600" dirty="0"/>
              <a:t>Atténuer les attaques d'ARP</a:t>
            </a:r>
            <a:r>
              <a:rPr lang="en-US" dirty="0"/>
              <a:t/>
            </a:r>
            <a:br>
              <a:rPr lang="en-US" dirty="0"/>
            </a:br>
            <a:r>
              <a:rPr lang="fr-FR" sz="2400" dirty="0"/>
              <a:t>Directives d'implémentation DAI</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AF0D3419-545B-B24A-9B1C-EA3F67EB84C2}"/>
              </a:ext>
            </a:extLst>
          </p:cNvPr>
          <p:cNvSpPr>
            <a:spLocks noGrp="1"/>
          </p:cNvSpPr>
          <p:nvPr>
            <p:ph idx="1"/>
          </p:nvPr>
        </p:nvSpPr>
        <p:spPr>
          <a:xfrm>
            <a:off x="491522" y="931622"/>
            <a:ext cx="4381543" cy="3689897"/>
          </a:xfrm>
        </p:spPr>
        <p:txBody>
          <a:bodyPr/>
          <a:lstStyle/>
          <a:p>
            <a:pPr marL="0" indent="0" algn="l" rtl="0"/>
            <a:r>
              <a:rPr lang="fr-FR" sz="1400" dirty="0">
                <a:solidFill>
                  <a:srgbClr val="000000"/>
                </a:solidFill>
              </a:rPr>
              <a:t>Pour atténuer les risques d'usurpation ARP et d'empoisonnement ARP, suivez ces directives d'implémentation DAI:</a:t>
            </a:r>
          </a:p>
          <a:p>
            <a:pPr marL="285750" indent="-285750" algn="l" rtl="0">
              <a:buFont typeface="Arial" panose="020B0604020202020204" pitchFamily="34" charset="0"/>
              <a:buChar char="•"/>
            </a:pPr>
            <a:r>
              <a:rPr lang="fr-FR" sz="1400" dirty="0">
                <a:solidFill>
                  <a:srgbClr val="000000"/>
                </a:solidFill>
              </a:rPr>
              <a:t>Activez globalement la surveillance DHCP.</a:t>
            </a:r>
          </a:p>
          <a:p>
            <a:pPr marL="285750" indent="-285750" algn="l" rtl="0">
              <a:buFont typeface="Arial" panose="020B0604020202020204" pitchFamily="34" charset="0"/>
              <a:buChar char="•"/>
            </a:pPr>
            <a:r>
              <a:rPr lang="fr-FR" sz="1400" dirty="0">
                <a:solidFill>
                  <a:srgbClr val="000000"/>
                </a:solidFill>
              </a:rPr>
              <a:t>Activez la surveillance DHCP sur les VLAN sélectionnés.</a:t>
            </a:r>
          </a:p>
          <a:p>
            <a:pPr marL="285750" indent="-285750" algn="l" rtl="0">
              <a:buFont typeface="Arial" panose="020B0604020202020204" pitchFamily="34" charset="0"/>
              <a:buChar char="•"/>
            </a:pPr>
            <a:r>
              <a:rPr lang="fr-FR" sz="1400" dirty="0">
                <a:solidFill>
                  <a:srgbClr val="000000"/>
                </a:solidFill>
              </a:rPr>
              <a:t>Activez DAI sur les VLAN sélectionnés.</a:t>
            </a:r>
          </a:p>
          <a:p>
            <a:pPr marL="285750" indent="-285750" algn="l" rtl="0">
              <a:buFont typeface="Arial" panose="020B0604020202020204" pitchFamily="34" charset="0"/>
              <a:buChar char="•"/>
            </a:pPr>
            <a:r>
              <a:rPr lang="fr-FR" sz="1400" dirty="0">
                <a:solidFill>
                  <a:srgbClr val="000000"/>
                </a:solidFill>
              </a:rPr>
              <a:t>Configurez des interfaces sécurisées pour la surveillance DHCP et l'inspection ARP.</a:t>
            </a:r>
          </a:p>
          <a:p>
            <a:pPr marL="0" indent="0" algn="l" rtl="0"/>
            <a:r>
              <a:rPr lang="fr-FR" sz="1400" dirty="0">
                <a:solidFill>
                  <a:srgbClr val="000000"/>
                </a:solidFill>
              </a:rPr>
              <a:t>Il est généralement conseillé de configurer tous les ports de commutateur d'accès comme non approuvés et de configurer tous les ports de liaison montante qui sont connectés à d'autres commutateurs comme approuvés.</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0B83BA0A-C7D6-714E-B942-4F954B9BB492}"/>
              </a:ext>
            </a:extLst>
          </p:cNvPr>
          <p:cNvPicPr>
            <a:picLocks noChangeAspect="1"/>
          </p:cNvPicPr>
          <p:nvPr/>
        </p:nvPicPr>
        <p:blipFill>
          <a:blip r:embed="rId3"/>
          <a:stretch>
            <a:fillRect/>
          </a:stretch>
        </p:blipFill>
        <p:spPr>
          <a:xfrm>
            <a:off x="4873065" y="1136239"/>
            <a:ext cx="3796273" cy="3114589"/>
          </a:xfrm>
          <a:prstGeom prst="rect">
            <a:avLst/>
          </a:prstGeom>
        </p:spPr>
      </p:pic>
    </p:spTree>
    <p:extLst>
      <p:ext uri="{BB962C8B-B14F-4D97-AF65-F5344CB8AC3E}">
        <p14:creationId xmlns:p14="http://schemas.microsoft.com/office/powerpoint/2010/main" val="7992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1472" y="184417"/>
            <a:ext cx="8345488" cy="731837"/>
          </a:xfrm>
        </p:spPr>
        <p:txBody>
          <a:bodyPr/>
          <a:lstStyle/>
          <a:p>
            <a:pPr rtl="0">
              <a:lnSpc>
                <a:spcPct val="150000"/>
              </a:lnSpc>
            </a:pPr>
            <a:r>
              <a:rPr lang="fr-FR" sz="1600" dirty="0"/>
              <a:t>Atténuer les attaques ARP</a:t>
            </a:r>
            <a:r>
              <a:rPr lang="en-US" dirty="0"/>
              <a:t/>
            </a:r>
            <a:br>
              <a:rPr lang="en-US" dirty="0"/>
            </a:br>
            <a:r>
              <a:rPr lang="fr-FR" sz="2400" dirty="0"/>
              <a:t>Exemple de configuration DAI</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51CBCB29-E920-014C-90E3-3FAAC6870057}"/>
              </a:ext>
            </a:extLst>
          </p:cNvPr>
          <p:cNvSpPr>
            <a:spLocks noGrp="1"/>
          </p:cNvSpPr>
          <p:nvPr>
            <p:ph idx="1"/>
          </p:nvPr>
        </p:nvSpPr>
        <p:spPr>
          <a:xfrm>
            <a:off x="474663" y="1046884"/>
            <a:ext cx="8194674" cy="268288"/>
          </a:xfrm>
        </p:spPr>
        <p:txBody>
          <a:bodyPr/>
          <a:lstStyle/>
          <a:p>
            <a:pPr marL="0" indent="0" algn="l" rtl="0"/>
            <a:r>
              <a:rPr lang="fr-FR" sz="1400" dirty="0">
                <a:solidFill>
                  <a:srgbClr val="000000"/>
                </a:solidFill>
              </a:rPr>
              <a:t>Dans la topologie précédente, S1 connecte deux utilisateurs sur le VLAN 10. </a:t>
            </a:r>
          </a:p>
          <a:p>
            <a:pPr marL="285750" indent="-285750" algn="l" rtl="0">
              <a:buFont typeface="Arial" panose="020B0604020202020204" pitchFamily="34" charset="0"/>
              <a:buChar char="•"/>
            </a:pPr>
            <a:r>
              <a:rPr lang="fr-FR" sz="1400" dirty="0">
                <a:solidFill>
                  <a:srgbClr val="000000"/>
                </a:solidFill>
              </a:rPr>
              <a:t>DAI sera configuré pour atténuer les attaques d'usurpation ARP et d'empoisonnement ARP.</a:t>
            </a:r>
          </a:p>
        </p:txBody>
      </p:sp>
      <p:sp>
        <p:nvSpPr>
          <p:cNvPr id="6" name="Content Placeholder 4">
            <a:extLst>
              <a:ext uri="{FF2B5EF4-FFF2-40B4-BE49-F238E27FC236}">
                <a16:creationId xmlns:a16="http://schemas.microsoft.com/office/drawing/2014/main" xmlns:c15="http://schemas.microsoft.com/office/drawing/2012/chart" xmlns:c="http://schemas.openxmlformats.org/drawingml/2006/chart" xmlns="" id="{F253CBC2-84F9-4234-BD72-877A84D2FC04}"/>
              </a:ext>
            </a:extLst>
          </p:cNvPr>
          <p:cNvSpPr txBox="1">
            <a:spLocks/>
          </p:cNvSpPr>
          <p:nvPr/>
        </p:nvSpPr>
        <p:spPr>
          <a:xfrm>
            <a:off x="474663" y="1819297"/>
            <a:ext cx="4226878" cy="240029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rtl="0">
              <a:buFont typeface="Arial" panose="020B0604020202020204" pitchFamily="34" charset="0"/>
              <a:buChar char="•"/>
            </a:pPr>
            <a:r>
              <a:rPr lang="fr-FR" sz="1400" dirty="0">
                <a:solidFill>
                  <a:srgbClr val="000000"/>
                </a:solidFill>
              </a:rPr>
              <a:t>La surveillance DHCP est activée car DAI nécessite la table de liaison de surveillance DHCP pour fonctionner. </a:t>
            </a:r>
          </a:p>
          <a:p>
            <a:pPr marL="285750" indent="-285750" algn="l" rtl="0">
              <a:buFont typeface="Arial" panose="020B0604020202020204" pitchFamily="34" charset="0"/>
              <a:buChar char="•"/>
            </a:pPr>
            <a:r>
              <a:rPr lang="fr-FR" sz="1400" dirty="0">
                <a:solidFill>
                  <a:srgbClr val="000000"/>
                </a:solidFill>
              </a:rPr>
              <a:t>Ensuite, la surveillance DHCP et l'inspection ARP sont activés pour les PC sur VLAN10. </a:t>
            </a:r>
          </a:p>
          <a:p>
            <a:pPr marL="285750" indent="-285750" algn="l" rtl="0">
              <a:buFont typeface="Arial" panose="020B0604020202020204" pitchFamily="34" charset="0"/>
              <a:buChar char="•"/>
            </a:pPr>
            <a:r>
              <a:rPr lang="fr-FR" sz="1400" dirty="0">
                <a:solidFill>
                  <a:srgbClr val="000000"/>
                </a:solidFill>
              </a:rPr>
              <a:t>Le port de liaison montante vers le routeur est approuvé et est donc configuré comme approuvé pour la surveillance DHCP et l'inspection ARP.</a:t>
            </a:r>
          </a:p>
          <a:p>
            <a:pPr marL="0" indent="0" algn="l"/>
            <a:endParaRPr lang="en-CA" sz="1400" dirty="0">
              <a:solidFill>
                <a:srgbClr val="000000"/>
              </a:solidFill>
            </a:endParaRP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FA07842E-B8BB-5647-83A0-EB23DF85624A}"/>
              </a:ext>
            </a:extLst>
          </p:cNvPr>
          <p:cNvPicPr>
            <a:picLocks noChangeAspect="1"/>
          </p:cNvPicPr>
          <p:nvPr/>
        </p:nvPicPr>
        <p:blipFill>
          <a:blip r:embed="rId3"/>
          <a:stretch>
            <a:fillRect/>
          </a:stretch>
        </p:blipFill>
        <p:spPr>
          <a:xfrm>
            <a:off x="4994574" y="2094413"/>
            <a:ext cx="3350914" cy="1509021"/>
          </a:xfrm>
          <a:prstGeom prst="rect">
            <a:avLst/>
          </a:prstGeom>
        </p:spPr>
      </p:pic>
    </p:spTree>
    <p:extLst>
      <p:ext uri="{BB962C8B-B14F-4D97-AF65-F5344CB8AC3E}">
        <p14:creationId xmlns:p14="http://schemas.microsoft.com/office/powerpoint/2010/main" val="3482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84525" y="315046"/>
            <a:ext cx="8345488" cy="731837"/>
          </a:xfrm>
        </p:spPr>
        <p:txBody>
          <a:bodyPr/>
          <a:lstStyle/>
          <a:p>
            <a:pPr rtl="0">
              <a:lnSpc>
                <a:spcPct val="150000"/>
              </a:lnSpc>
            </a:pPr>
            <a:r>
              <a:rPr lang="fr-FR" sz="1600"/>
              <a:t>Atténuer les attaques ARP</a:t>
            </a:r>
            <a:r>
              <a:rPr lang="en-US" dirty="0"/>
              <a:t/>
            </a:r>
            <a:br>
              <a:rPr lang="en-US" dirty="0"/>
            </a:br>
            <a:r>
              <a:rPr lang="fr-FR" sz="2400"/>
              <a:t>Exemple de configuration DAI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51CBCB29-E920-014C-90E3-3FAAC6870057}"/>
              </a:ext>
            </a:extLst>
          </p:cNvPr>
          <p:cNvSpPr>
            <a:spLocks noGrp="1"/>
          </p:cNvSpPr>
          <p:nvPr>
            <p:ph idx="1"/>
          </p:nvPr>
        </p:nvSpPr>
        <p:spPr>
          <a:xfrm>
            <a:off x="566870" y="1453603"/>
            <a:ext cx="8280057" cy="3689897"/>
          </a:xfrm>
        </p:spPr>
        <p:txBody>
          <a:bodyPr/>
          <a:lstStyle/>
          <a:p>
            <a:pPr marL="0" indent="0" algn="l" rtl="0"/>
            <a:r>
              <a:rPr lang="fr-FR" sz="1400" dirty="0">
                <a:solidFill>
                  <a:srgbClr val="000000"/>
                </a:solidFill>
              </a:rPr>
              <a:t>DAI peut également être configuré pour vérifier les adresses MAC et IP de destination ou de source:</a:t>
            </a:r>
          </a:p>
          <a:p>
            <a:pPr marL="358835" lvl="1" indent="-285750" rtl="0">
              <a:buFont typeface="Arial" panose="020B0604020202020204" pitchFamily="34" charset="0"/>
              <a:buChar char="•"/>
            </a:pPr>
            <a:r>
              <a:rPr lang="fr-FR" b="1" dirty="0">
                <a:solidFill>
                  <a:srgbClr val="000000"/>
                </a:solidFill>
              </a:rPr>
              <a:t>MAC destination</a:t>
            </a:r>
            <a:r>
              <a:rPr lang="fr-FR" dirty="0">
                <a:solidFill>
                  <a:srgbClr val="000000"/>
                </a:solidFill>
              </a:rPr>
              <a:t> - vérifie l'adresse MAC de destination dans l'en-tête Ethernet par rapport à l'adresse MAC cible dans le corps ARP.</a:t>
            </a:r>
          </a:p>
          <a:p>
            <a:pPr marL="358835" lvl="1" indent="-285750" rtl="0">
              <a:buFont typeface="Arial" panose="020B0604020202020204" pitchFamily="34" charset="0"/>
              <a:buChar char="•"/>
            </a:pPr>
            <a:r>
              <a:rPr lang="fr-FR" b="1" dirty="0">
                <a:solidFill>
                  <a:srgbClr val="000000"/>
                </a:solidFill>
              </a:rPr>
              <a:t>MAC source</a:t>
            </a:r>
            <a:r>
              <a:rPr lang="fr-FR" dirty="0">
                <a:solidFill>
                  <a:srgbClr val="000000"/>
                </a:solidFill>
              </a:rPr>
              <a:t> -vérifie l'adresse MAC de source dans l'en-tête Ethernet par rapport à l'adresse MAC de l'expéditeur dans le corps ARP.</a:t>
            </a:r>
          </a:p>
          <a:p>
            <a:pPr marL="358835" lvl="1" indent="-285750" rtl="0">
              <a:buFont typeface="Arial" panose="020B0604020202020204" pitchFamily="34" charset="0"/>
              <a:buChar char="•"/>
            </a:pPr>
            <a:r>
              <a:rPr lang="fr-FR" b="1" dirty="0">
                <a:solidFill>
                  <a:srgbClr val="000000"/>
                </a:solidFill>
              </a:rPr>
              <a:t>Adresse IP</a:t>
            </a:r>
            <a:r>
              <a:rPr lang="fr-FR" dirty="0">
                <a:solidFill>
                  <a:srgbClr val="000000"/>
                </a:solidFill>
              </a:rPr>
              <a:t> -Vérifie le corps ARP pour les adresses IP invalides et inattendues, y compris les adresses 0.0.0.0, 255.255.255.255 et toutes les adresses de multidiffusion IP.</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76978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07576" y="253573"/>
            <a:ext cx="8345488" cy="731837"/>
          </a:xfrm>
        </p:spPr>
        <p:txBody>
          <a:bodyPr/>
          <a:lstStyle/>
          <a:p>
            <a:pPr rtl="0">
              <a:lnSpc>
                <a:spcPct val="150000"/>
              </a:lnSpc>
            </a:pPr>
            <a:r>
              <a:rPr lang="fr-FR" sz="1600" dirty="0"/>
              <a:t>Atténuer les attaques ARP</a:t>
            </a:r>
            <a:r>
              <a:rPr lang="en-US" dirty="0"/>
              <a:t/>
            </a:r>
            <a:br>
              <a:rPr lang="en-US" dirty="0"/>
            </a:br>
            <a:r>
              <a:rPr lang="fr-FR" sz="2400" dirty="0"/>
              <a:t>Exemple de configuration DAI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51CBCB29-E920-014C-90E3-3FAAC6870057}"/>
              </a:ext>
            </a:extLst>
          </p:cNvPr>
          <p:cNvSpPr>
            <a:spLocks noGrp="1"/>
          </p:cNvSpPr>
          <p:nvPr>
            <p:ph idx="1"/>
          </p:nvPr>
        </p:nvSpPr>
        <p:spPr>
          <a:xfrm>
            <a:off x="474662" y="1215931"/>
            <a:ext cx="8486458" cy="1020763"/>
          </a:xfrm>
        </p:spPr>
        <p:txBody>
          <a:bodyPr/>
          <a:lstStyle/>
          <a:p>
            <a:pPr marL="0" indent="0" algn="l" rtl="0"/>
            <a:r>
              <a:rPr lang="fr-FR" sz="1400" dirty="0">
                <a:solidFill>
                  <a:srgbClr val="000000"/>
                </a:solidFill>
              </a:rPr>
              <a:t>La commande de configuration globale </a:t>
            </a:r>
            <a:r>
              <a:rPr lang="fr-FR" sz="1400" b="1" dirty="0" err="1">
                <a:solidFill>
                  <a:srgbClr val="000000"/>
                </a:solidFill>
              </a:rPr>
              <a:t>ip</a:t>
            </a:r>
            <a:r>
              <a:rPr lang="fr-FR" sz="1400" b="1" dirty="0">
                <a:solidFill>
                  <a:srgbClr val="000000"/>
                </a:solidFill>
              </a:rPr>
              <a:t> </a:t>
            </a:r>
            <a:r>
              <a:rPr lang="fr-FR" sz="1400" b="1" dirty="0" err="1">
                <a:solidFill>
                  <a:srgbClr val="000000"/>
                </a:solidFill>
              </a:rPr>
              <a:t>arp</a:t>
            </a:r>
            <a:r>
              <a:rPr lang="fr-FR" sz="1400" b="1" dirty="0">
                <a:solidFill>
                  <a:srgbClr val="000000"/>
                </a:solidFill>
              </a:rPr>
              <a:t> inspection </a:t>
            </a:r>
            <a:r>
              <a:rPr lang="fr-FR" sz="1400" b="1" dirty="0" err="1">
                <a:solidFill>
                  <a:srgbClr val="000000"/>
                </a:solidFill>
              </a:rPr>
              <a:t>validate</a:t>
            </a:r>
            <a:r>
              <a:rPr lang="fr-FR" sz="1400" b="1" dirty="0">
                <a:solidFill>
                  <a:srgbClr val="000000"/>
                </a:solidFill>
              </a:rPr>
              <a:t> </a:t>
            </a:r>
            <a:r>
              <a:rPr lang="fr-FR" sz="1400" dirty="0">
                <a:solidFill>
                  <a:srgbClr val="000000"/>
                </a:solidFill>
              </a:rPr>
              <a:t>{[</a:t>
            </a:r>
            <a:r>
              <a:rPr lang="fr-FR" sz="1400" b="1" dirty="0" err="1">
                <a:solidFill>
                  <a:srgbClr val="000000"/>
                </a:solidFill>
              </a:rPr>
              <a:t>src</a:t>
            </a:r>
            <a:r>
              <a:rPr lang="fr-FR" sz="1400" b="1" dirty="0">
                <a:solidFill>
                  <a:srgbClr val="000000"/>
                </a:solidFill>
              </a:rPr>
              <a:t>-mac</a:t>
            </a:r>
            <a:r>
              <a:rPr lang="fr-FR" sz="1400" dirty="0">
                <a:solidFill>
                  <a:srgbClr val="000000"/>
                </a:solidFill>
              </a:rPr>
              <a:t>] [</a:t>
            </a:r>
            <a:r>
              <a:rPr lang="fr-FR" sz="1400" b="1" dirty="0">
                <a:solidFill>
                  <a:srgbClr val="000000"/>
                </a:solidFill>
              </a:rPr>
              <a:t>dst-mac</a:t>
            </a:r>
            <a:r>
              <a:rPr lang="fr-FR" sz="1400" dirty="0">
                <a:solidFill>
                  <a:srgbClr val="000000"/>
                </a:solidFill>
              </a:rPr>
              <a:t>] [</a:t>
            </a:r>
            <a:r>
              <a:rPr lang="fr-FR" sz="1400" b="1" dirty="0" err="1">
                <a:solidFill>
                  <a:srgbClr val="000000"/>
                </a:solidFill>
              </a:rPr>
              <a:t>ip</a:t>
            </a:r>
            <a:r>
              <a:rPr lang="fr-FR" sz="1400" dirty="0">
                <a:solidFill>
                  <a:srgbClr val="000000"/>
                </a:solidFill>
              </a:rPr>
              <a:t>]} est utilisée pour configurer DAI pour supprimer les paquets ARP lorsque les adresses IP ne sont pas valides. </a:t>
            </a:r>
          </a:p>
          <a:p>
            <a:pPr marL="285750" indent="-285750" algn="l" rtl="0">
              <a:buFont typeface="Arial" panose="020B0604020202020204" pitchFamily="34" charset="0"/>
              <a:buChar char="•"/>
            </a:pPr>
            <a:r>
              <a:rPr lang="fr-FR" sz="1400" dirty="0">
                <a:solidFill>
                  <a:srgbClr val="000000"/>
                </a:solidFill>
              </a:rPr>
              <a:t>Il peut être utilisé lorsque les adresses MAC dans le corps des paquets ARP ne correspondent pas aux adresses spécifiées dans l'en-tête Ethernet. </a:t>
            </a:r>
          </a:p>
          <a:p>
            <a:pPr marL="285750" indent="-285750" algn="l" rtl="0">
              <a:buFont typeface="Arial" panose="020B0604020202020204" pitchFamily="34" charset="0"/>
              <a:buChar char="•"/>
            </a:pPr>
            <a:r>
              <a:rPr lang="fr-FR" sz="1400" dirty="0">
                <a:solidFill>
                  <a:srgbClr val="000000"/>
                </a:solidFill>
              </a:rPr>
              <a:t>Remarquez dans l'exemple suivant comment une seule commande peut être configurée. </a:t>
            </a:r>
          </a:p>
          <a:p>
            <a:pPr marL="285750" indent="-285750" algn="l">
              <a:buFont typeface="Arial" panose="020B0604020202020204" pitchFamily="34" charset="0"/>
              <a:buChar char="•"/>
            </a:pPr>
            <a:endParaRPr lang="en-CA" sz="1400" dirty="0">
              <a:solidFill>
                <a:srgbClr val="000000"/>
              </a:solidFill>
            </a:endParaRPr>
          </a:p>
          <a:p>
            <a:pPr marL="0" indent="0" algn="l"/>
            <a:endParaRPr lang="en-US" sz="1400" dirty="0">
              <a:solidFill>
                <a:srgbClr val="000000"/>
              </a:solidFill>
            </a:endParaRPr>
          </a:p>
        </p:txBody>
      </p:sp>
      <p:sp>
        <p:nvSpPr>
          <p:cNvPr id="6" name="Content Placeholder 4">
            <a:extLst>
              <a:ext uri="{FF2B5EF4-FFF2-40B4-BE49-F238E27FC236}">
                <a16:creationId xmlns:a16="http://schemas.microsoft.com/office/drawing/2014/main" xmlns:c15="http://schemas.microsoft.com/office/drawing/2012/chart" xmlns:c="http://schemas.openxmlformats.org/drawingml/2006/chart" xmlns="" id="{E3B76157-5448-4D3A-8ED9-3915A794D611}"/>
              </a:ext>
            </a:extLst>
          </p:cNvPr>
          <p:cNvSpPr txBox="1">
            <a:spLocks/>
          </p:cNvSpPr>
          <p:nvPr/>
        </p:nvSpPr>
        <p:spPr>
          <a:xfrm>
            <a:off x="474662" y="2464270"/>
            <a:ext cx="4097338" cy="301965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rtl="0">
              <a:buFont typeface="Arial" panose="020B0604020202020204" pitchFamily="34" charset="0"/>
              <a:buChar char="•"/>
            </a:pPr>
            <a:r>
              <a:rPr lang="fr-FR" sz="1400" dirty="0">
                <a:solidFill>
                  <a:srgbClr val="000000"/>
                </a:solidFill>
              </a:rPr>
              <a:t>Par conséquent, la saisie de plusieurs commandes </a:t>
            </a:r>
            <a:r>
              <a:rPr lang="fr-FR" sz="1400" b="1" dirty="0" err="1">
                <a:solidFill>
                  <a:srgbClr val="000000"/>
                </a:solidFill>
              </a:rPr>
              <a:t>ip</a:t>
            </a:r>
            <a:r>
              <a:rPr lang="fr-FR" sz="1400" b="1" dirty="0">
                <a:solidFill>
                  <a:srgbClr val="000000"/>
                </a:solidFill>
              </a:rPr>
              <a:t> </a:t>
            </a:r>
            <a:r>
              <a:rPr lang="fr-FR" sz="1400" b="1" dirty="0" err="1">
                <a:solidFill>
                  <a:srgbClr val="000000"/>
                </a:solidFill>
              </a:rPr>
              <a:t>arp</a:t>
            </a:r>
            <a:r>
              <a:rPr lang="fr-FR" sz="1400" b="1" dirty="0">
                <a:solidFill>
                  <a:srgbClr val="000000"/>
                </a:solidFill>
              </a:rPr>
              <a:t> inspection </a:t>
            </a:r>
            <a:r>
              <a:rPr lang="fr-FR" sz="1400" b="1" dirty="0" err="1">
                <a:solidFill>
                  <a:srgbClr val="000000"/>
                </a:solidFill>
              </a:rPr>
              <a:t>validate</a:t>
            </a:r>
            <a:r>
              <a:rPr lang="fr-FR" sz="1400" dirty="0">
                <a:solidFill>
                  <a:srgbClr val="000000"/>
                </a:solidFill>
              </a:rPr>
              <a:t> écrase la commande précédente. </a:t>
            </a:r>
          </a:p>
          <a:p>
            <a:pPr marL="285750" indent="-285750" algn="l" rtl="0">
              <a:buFont typeface="Arial" panose="020B0604020202020204" pitchFamily="34" charset="0"/>
              <a:buChar char="•"/>
            </a:pPr>
            <a:r>
              <a:rPr lang="fr-FR" sz="1400" dirty="0">
                <a:solidFill>
                  <a:srgbClr val="000000"/>
                </a:solidFill>
              </a:rPr>
              <a:t>Pour inclure plusieurs méthodes de validation, saisissez-les sur la même ligne de commande comme indiqué dans la sortie.</a:t>
            </a:r>
          </a:p>
          <a:p>
            <a:pPr marL="285750" indent="-285750" algn="l">
              <a:buFont typeface="Arial" panose="020B0604020202020204" pitchFamily="34" charset="0"/>
              <a:buChar char="•"/>
            </a:pPr>
            <a:endParaRPr lang="en-CA" sz="1400" dirty="0">
              <a:solidFill>
                <a:srgbClr val="000000"/>
              </a:solidFill>
            </a:endParaRP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504D14C8-E0DA-5340-82E7-06ABA5F2B81F}"/>
              </a:ext>
            </a:extLst>
          </p:cNvPr>
          <p:cNvPicPr>
            <a:picLocks noChangeAspect="1"/>
          </p:cNvPicPr>
          <p:nvPr/>
        </p:nvPicPr>
        <p:blipFill>
          <a:blip r:embed="rId3"/>
          <a:stretch>
            <a:fillRect/>
          </a:stretch>
        </p:blipFill>
        <p:spPr>
          <a:xfrm>
            <a:off x="4867423" y="2464270"/>
            <a:ext cx="3998055" cy="2217103"/>
          </a:xfrm>
          <a:prstGeom prst="rect">
            <a:avLst/>
          </a:prstGeom>
        </p:spPr>
      </p:pic>
    </p:spTree>
    <p:extLst>
      <p:ext uri="{BB962C8B-B14F-4D97-AF65-F5344CB8AC3E}">
        <p14:creationId xmlns:p14="http://schemas.microsoft.com/office/powerpoint/2010/main" val="28327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1788160"/>
            <a:ext cx="8727575" cy="929640"/>
          </a:xfrm>
        </p:spPr>
        <p:txBody>
          <a:bodyPr/>
          <a:lstStyle/>
          <a:p>
            <a:pPr rtl="0"/>
            <a:r>
              <a:rPr lang="fr-FR" sz="4400" dirty="0">
                <a:solidFill>
                  <a:schemeClr val="accent5">
                    <a:lumMod val="40000"/>
                    <a:lumOff val="60000"/>
                  </a:schemeClr>
                </a:solidFill>
              </a:rPr>
              <a:t>11.5 Atténuer les attaques STP</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38313" y="261258"/>
            <a:ext cx="8345488" cy="731837"/>
          </a:xfrm>
        </p:spPr>
        <p:txBody>
          <a:bodyPr/>
          <a:lstStyle/>
          <a:p>
            <a:pPr rtl="0">
              <a:lnSpc>
                <a:spcPct val="150000"/>
              </a:lnSpc>
            </a:pPr>
            <a:r>
              <a:rPr lang="fr-FR" sz="1600" dirty="0"/>
              <a:t>Atténuer les attaques STP</a:t>
            </a:r>
            <a:r>
              <a:rPr lang="en-US" dirty="0"/>
              <a:t/>
            </a:r>
            <a:br>
              <a:rPr lang="en-US" dirty="0"/>
            </a:br>
            <a:r>
              <a:rPr lang="fr-FR" sz="2400" dirty="0" err="1"/>
              <a:t>PortFast</a:t>
            </a:r>
            <a:r>
              <a:rPr lang="fr-FR" sz="2400" dirty="0"/>
              <a:t> et BPDU </a:t>
            </a:r>
            <a:r>
              <a:rPr lang="fr-FR" sz="2400" dirty="0" err="1"/>
              <a:t>Guard</a:t>
            </a:r>
            <a:endParaRPr lang="fr-FR" sz="2400" dirty="0"/>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65FC0057-C4C5-284D-BE0F-69850418000A}"/>
              </a:ext>
            </a:extLst>
          </p:cNvPr>
          <p:cNvSpPr>
            <a:spLocks noGrp="1"/>
          </p:cNvSpPr>
          <p:nvPr>
            <p:ph idx="1"/>
          </p:nvPr>
        </p:nvSpPr>
        <p:spPr>
          <a:xfrm>
            <a:off x="431971" y="1131407"/>
            <a:ext cx="8280057" cy="3702253"/>
          </a:xfrm>
        </p:spPr>
        <p:txBody>
          <a:bodyPr/>
          <a:lstStyle/>
          <a:p>
            <a:pPr marL="0" indent="0" algn="l" rtl="0"/>
            <a:r>
              <a:rPr lang="fr-FR" sz="1400" dirty="0">
                <a:solidFill>
                  <a:srgbClr val="000000"/>
                </a:solidFill>
              </a:rPr>
              <a:t>Rappelez-vous que les attaquants du réseau peuvent manipuler le protocole STP (</a:t>
            </a:r>
            <a:r>
              <a:rPr lang="fr-FR" sz="1400" dirty="0" err="1">
                <a:solidFill>
                  <a:srgbClr val="000000"/>
                </a:solidFill>
              </a:rPr>
              <a:t>Spanning</a:t>
            </a:r>
            <a:r>
              <a:rPr lang="fr-FR" sz="1400" dirty="0">
                <a:solidFill>
                  <a:srgbClr val="000000"/>
                </a:solidFill>
              </a:rPr>
              <a:t> </a:t>
            </a:r>
            <a:r>
              <a:rPr lang="fr-FR" sz="1400" dirty="0" err="1">
                <a:solidFill>
                  <a:srgbClr val="000000"/>
                </a:solidFill>
              </a:rPr>
              <a:t>Tree</a:t>
            </a:r>
            <a:r>
              <a:rPr lang="fr-FR" sz="1400" dirty="0">
                <a:solidFill>
                  <a:srgbClr val="000000"/>
                </a:solidFill>
              </a:rPr>
              <a:t> Protocol) pour mener une attaque en usurpant le pont racine et en modifiant la topologie d'un réseau. </a:t>
            </a:r>
          </a:p>
          <a:p>
            <a:pPr marL="0" indent="0" algn="l" rtl="0"/>
            <a:r>
              <a:rPr lang="fr-FR" sz="1400" dirty="0">
                <a:solidFill>
                  <a:srgbClr val="000000"/>
                </a:solidFill>
              </a:rPr>
              <a:t>Pour atténuer les attaques STP, utilisez </a:t>
            </a:r>
            <a:r>
              <a:rPr lang="fr-FR" sz="1400" dirty="0" err="1">
                <a:solidFill>
                  <a:srgbClr val="000000"/>
                </a:solidFill>
              </a:rPr>
              <a:t>PortFast</a:t>
            </a:r>
            <a:r>
              <a:rPr lang="fr-FR" sz="1400" dirty="0">
                <a:solidFill>
                  <a:srgbClr val="000000"/>
                </a:solidFill>
              </a:rPr>
              <a:t> et Bridge Protocol Data Unit (BPDU) </a:t>
            </a:r>
            <a:r>
              <a:rPr lang="fr-FR" sz="1400" dirty="0" err="1">
                <a:solidFill>
                  <a:srgbClr val="000000"/>
                </a:solidFill>
              </a:rPr>
              <a:t>Guard</a:t>
            </a:r>
            <a:r>
              <a:rPr lang="fr-FR" sz="1400" dirty="0">
                <a:solidFill>
                  <a:srgbClr val="000000"/>
                </a:solidFill>
              </a:rPr>
              <a:t>:</a:t>
            </a:r>
          </a:p>
          <a:p>
            <a:pPr marL="73085" lvl="1" indent="0" rtl="0">
              <a:buNone/>
            </a:pPr>
            <a:r>
              <a:rPr lang="fr-FR" b="1" dirty="0" err="1">
                <a:solidFill>
                  <a:srgbClr val="000000"/>
                </a:solidFill>
              </a:rPr>
              <a:t>PortFast</a:t>
            </a:r>
            <a:endParaRPr lang="fr-FR" b="1" dirty="0">
              <a:solidFill>
                <a:srgbClr val="000000"/>
              </a:solidFill>
            </a:endParaRPr>
          </a:p>
          <a:p>
            <a:pPr marL="415985" lvl="1" indent="-342900" rtl="0">
              <a:buFont typeface="Arial" panose="020B0604020202020204" pitchFamily="34" charset="0"/>
              <a:buChar char="•"/>
            </a:pPr>
            <a:r>
              <a:rPr lang="fr-FR" dirty="0" err="1">
                <a:solidFill>
                  <a:srgbClr val="000000"/>
                </a:solidFill>
              </a:rPr>
              <a:t>PortFast</a:t>
            </a:r>
            <a:r>
              <a:rPr lang="fr-FR" dirty="0">
                <a:solidFill>
                  <a:srgbClr val="000000"/>
                </a:solidFill>
              </a:rPr>
              <a:t> amène immédiatement un port à l'état de transfert à partir d'un état de blocage, en contournant les états d'écoute et d'apprentissage. </a:t>
            </a:r>
          </a:p>
          <a:p>
            <a:pPr marL="415985" lvl="1" indent="-342900" rtl="0">
              <a:buFont typeface="Arial" panose="020B0604020202020204" pitchFamily="34" charset="0"/>
              <a:buChar char="•"/>
            </a:pPr>
            <a:r>
              <a:rPr lang="fr-FR" dirty="0">
                <a:solidFill>
                  <a:srgbClr val="000000"/>
                </a:solidFill>
              </a:rPr>
              <a:t>Appliquer à tous les ports d'accès d'utilisateur final. </a:t>
            </a:r>
          </a:p>
          <a:p>
            <a:pPr marL="73085" lvl="1" indent="0">
              <a:buNone/>
            </a:pPr>
            <a:endParaRPr lang="en-US" b="1" dirty="0">
              <a:solidFill>
                <a:srgbClr val="000000"/>
              </a:solidFill>
            </a:endParaRPr>
          </a:p>
          <a:p>
            <a:pPr marL="73085" lvl="1" indent="0" rtl="0">
              <a:buNone/>
            </a:pPr>
            <a:r>
              <a:rPr lang="fr-FR" b="1" dirty="0">
                <a:solidFill>
                  <a:srgbClr val="000000"/>
                </a:solidFill>
              </a:rPr>
              <a:t>BPDU </a:t>
            </a:r>
            <a:r>
              <a:rPr lang="fr-FR" b="1" dirty="0" err="1">
                <a:solidFill>
                  <a:srgbClr val="000000"/>
                </a:solidFill>
              </a:rPr>
              <a:t>Guard</a:t>
            </a:r>
            <a:endParaRPr lang="fr-FR" b="1" dirty="0">
              <a:solidFill>
                <a:srgbClr val="000000"/>
              </a:solidFill>
            </a:endParaRPr>
          </a:p>
          <a:p>
            <a:pPr marL="415985" lvl="1" indent="-342900" rtl="0">
              <a:buFont typeface="Arial" panose="020B0604020202020204" pitchFamily="34" charset="0"/>
              <a:buChar char="•"/>
            </a:pPr>
            <a:r>
              <a:rPr lang="fr-FR" dirty="0">
                <a:solidFill>
                  <a:srgbClr val="000000"/>
                </a:solidFill>
              </a:rPr>
              <a:t>BPDU </a:t>
            </a:r>
            <a:r>
              <a:rPr lang="fr-FR" dirty="0" err="1">
                <a:solidFill>
                  <a:srgbClr val="000000"/>
                </a:solidFill>
              </a:rPr>
              <a:t>guard</a:t>
            </a:r>
            <a:r>
              <a:rPr lang="fr-FR" dirty="0">
                <a:solidFill>
                  <a:srgbClr val="000000"/>
                </a:solidFill>
              </a:rPr>
              <a:t> – Désactive immédiatement par erreur un port qui reçoit une unité BPDU. </a:t>
            </a:r>
          </a:p>
          <a:p>
            <a:pPr marL="415985" lvl="1" indent="-342900" rtl="0">
              <a:buFont typeface="Arial" panose="020B0604020202020204" pitchFamily="34" charset="0"/>
              <a:buChar char="•"/>
            </a:pPr>
            <a:r>
              <a:rPr lang="fr-FR" dirty="0">
                <a:solidFill>
                  <a:srgbClr val="000000"/>
                </a:solidFill>
              </a:rPr>
              <a:t>Comme </a:t>
            </a:r>
            <a:r>
              <a:rPr lang="fr-FR" dirty="0" err="1">
                <a:solidFill>
                  <a:srgbClr val="000000"/>
                </a:solidFill>
              </a:rPr>
              <a:t>PortFast</a:t>
            </a:r>
            <a:r>
              <a:rPr lang="fr-FR" dirty="0">
                <a:solidFill>
                  <a:srgbClr val="000000"/>
                </a:solidFill>
              </a:rPr>
              <a:t>, la protection BPDU (BPDU </a:t>
            </a:r>
            <a:r>
              <a:rPr lang="fr-FR" dirty="0" err="1">
                <a:solidFill>
                  <a:srgbClr val="000000"/>
                </a:solidFill>
              </a:rPr>
              <a:t>guard</a:t>
            </a:r>
            <a:r>
              <a:rPr lang="fr-FR" dirty="0">
                <a:solidFill>
                  <a:srgbClr val="000000"/>
                </a:solidFill>
              </a:rPr>
              <a:t>) ne doit être configurée que sur les interfaces connectées aux périphériques d'extrémité.</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9704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1472" y="261257"/>
            <a:ext cx="8345488" cy="731837"/>
          </a:xfrm>
        </p:spPr>
        <p:txBody>
          <a:bodyPr/>
          <a:lstStyle/>
          <a:p>
            <a:pPr rtl="0">
              <a:lnSpc>
                <a:spcPct val="150000"/>
              </a:lnSpc>
            </a:pPr>
            <a:r>
              <a:rPr lang="fr-FR" sz="1600" dirty="0"/>
              <a:t>Atténuer les attaques STP</a:t>
            </a:r>
            <a:r>
              <a:rPr lang="en-US" sz="1600" dirty="0"/>
              <a:t/>
            </a:r>
            <a:br>
              <a:rPr lang="en-US" sz="1600" dirty="0"/>
            </a:br>
            <a:r>
              <a:rPr lang="fr-FR" sz="2400" dirty="0"/>
              <a:t>Configurer </a:t>
            </a:r>
            <a:r>
              <a:rPr lang="fr-FR" sz="2400" dirty="0" err="1"/>
              <a:t>PortFast</a:t>
            </a:r>
            <a:endParaRPr lang="fr-FR" sz="2400" dirty="0"/>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3C6255F-D9F4-0A4C-AA46-FF2FE6FC9FEA}"/>
              </a:ext>
            </a:extLst>
          </p:cNvPr>
          <p:cNvSpPr>
            <a:spLocks noGrp="1"/>
          </p:cNvSpPr>
          <p:nvPr>
            <p:ph idx="1"/>
          </p:nvPr>
        </p:nvSpPr>
        <p:spPr>
          <a:xfrm>
            <a:off x="474663" y="1062250"/>
            <a:ext cx="8280057" cy="1310640"/>
          </a:xfrm>
        </p:spPr>
        <p:txBody>
          <a:bodyPr/>
          <a:lstStyle/>
          <a:p>
            <a:pPr marL="0" indent="0" algn="l" rtl="0"/>
            <a:r>
              <a:rPr lang="fr-FR" sz="1400" dirty="0" err="1">
                <a:solidFill>
                  <a:srgbClr val="000000"/>
                </a:solidFill>
              </a:rPr>
              <a:t>PortFast</a:t>
            </a:r>
            <a:r>
              <a:rPr lang="fr-FR" sz="1400" dirty="0">
                <a:solidFill>
                  <a:srgbClr val="000000"/>
                </a:solidFill>
              </a:rPr>
              <a:t> contourne les états d'écoute et d'apprentissage STP pour minimiser le temps que les ports d'accès doivent attendre pour que STP converge. </a:t>
            </a:r>
          </a:p>
          <a:p>
            <a:pPr marL="342900" indent="-342900" algn="l" rtl="0">
              <a:buFont typeface="Arial" panose="020B0604020202020204" pitchFamily="34" charset="0"/>
              <a:buChar char="•"/>
            </a:pPr>
            <a:r>
              <a:rPr lang="fr-FR" sz="1400" dirty="0">
                <a:solidFill>
                  <a:srgbClr val="000000"/>
                </a:solidFill>
              </a:rPr>
              <a:t>Activez </a:t>
            </a:r>
            <a:r>
              <a:rPr lang="fr-FR" sz="1400" dirty="0" err="1">
                <a:solidFill>
                  <a:srgbClr val="000000"/>
                </a:solidFill>
              </a:rPr>
              <a:t>PortFast</a:t>
            </a:r>
            <a:r>
              <a:rPr lang="fr-FR" sz="1400" dirty="0">
                <a:solidFill>
                  <a:srgbClr val="000000"/>
                </a:solidFill>
              </a:rPr>
              <a:t> uniquement sur les ports d'accès.</a:t>
            </a:r>
          </a:p>
          <a:p>
            <a:pPr marL="342900" indent="-342900" algn="l" rtl="0">
              <a:buFont typeface="Arial" panose="020B0604020202020204" pitchFamily="34" charset="0"/>
              <a:buChar char="•"/>
            </a:pPr>
            <a:r>
              <a:rPr lang="fr-FR" sz="1400" dirty="0" err="1">
                <a:solidFill>
                  <a:srgbClr val="000000"/>
                </a:solidFill>
              </a:rPr>
              <a:t>PortFast</a:t>
            </a:r>
            <a:r>
              <a:rPr lang="fr-FR" sz="1400" dirty="0">
                <a:solidFill>
                  <a:srgbClr val="000000"/>
                </a:solidFill>
              </a:rPr>
              <a:t> sur les liaisons inter-commutateurs peut créer une boucle de </a:t>
            </a:r>
            <a:r>
              <a:rPr lang="fr-FR" sz="1400" dirty="0" err="1">
                <a:solidFill>
                  <a:srgbClr val="000000"/>
                </a:solidFill>
              </a:rPr>
              <a:t>spanning-tree</a:t>
            </a:r>
            <a:r>
              <a:rPr lang="fr-FR" sz="1400" dirty="0">
                <a:solidFill>
                  <a:srgbClr val="000000"/>
                </a:solidFill>
              </a:rPr>
              <a:t>.</a:t>
            </a:r>
          </a:p>
        </p:txBody>
      </p:sp>
      <p:sp>
        <p:nvSpPr>
          <p:cNvPr id="6" name="Content Placeholder 3">
            <a:extLst>
              <a:ext uri="{FF2B5EF4-FFF2-40B4-BE49-F238E27FC236}">
                <a16:creationId xmlns:a16="http://schemas.microsoft.com/office/drawing/2014/main" xmlns:c15="http://schemas.microsoft.com/office/drawing/2012/chart" xmlns:c="http://schemas.openxmlformats.org/drawingml/2006/chart" xmlns="" id="{E0ABB6FA-1C8E-47DF-91D1-289FB4659956}"/>
              </a:ext>
            </a:extLst>
          </p:cNvPr>
          <p:cNvSpPr txBox="1">
            <a:spLocks/>
          </p:cNvSpPr>
          <p:nvPr/>
        </p:nvSpPr>
        <p:spPr>
          <a:xfrm>
            <a:off x="474663" y="2216252"/>
            <a:ext cx="4257358" cy="222472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rtl="0"/>
            <a:r>
              <a:rPr lang="fr-FR" sz="1400" dirty="0" err="1">
                <a:solidFill>
                  <a:srgbClr val="000000"/>
                </a:solidFill>
              </a:rPr>
              <a:t>PortFast</a:t>
            </a:r>
            <a:r>
              <a:rPr lang="fr-FR" sz="1400" dirty="0">
                <a:solidFill>
                  <a:srgbClr val="000000"/>
                </a:solidFill>
              </a:rPr>
              <a:t> peut être activé:</a:t>
            </a:r>
          </a:p>
          <a:p>
            <a:pPr marL="285750" indent="-285750" algn="l" rtl="0">
              <a:buFont typeface="Arial" panose="020B0604020202020204" pitchFamily="34" charset="0"/>
              <a:buChar char="•"/>
            </a:pPr>
            <a:r>
              <a:rPr lang="fr-FR" sz="1400" b="1" dirty="0">
                <a:solidFill>
                  <a:srgbClr val="000000"/>
                </a:solidFill>
              </a:rPr>
              <a:t>Sur une interface </a:t>
            </a:r>
            <a:r>
              <a:rPr lang="fr-FR" sz="1400" dirty="0">
                <a:solidFill>
                  <a:srgbClr val="000000"/>
                </a:solidFill>
              </a:rPr>
              <a:t>- Utilisez la commande de configuration d'interface  </a:t>
            </a:r>
            <a:r>
              <a:rPr lang="fr-FR" sz="1400" b="1" dirty="0" err="1">
                <a:solidFill>
                  <a:srgbClr val="000000"/>
                </a:solidFill>
              </a:rPr>
              <a:t>spanning-tree</a:t>
            </a:r>
            <a:r>
              <a:rPr lang="fr-FR" sz="1400" b="1" dirty="0">
                <a:solidFill>
                  <a:srgbClr val="000000"/>
                </a:solidFill>
              </a:rPr>
              <a:t> </a:t>
            </a:r>
            <a:r>
              <a:rPr lang="fr-FR" sz="1400" b="1" dirty="0" err="1">
                <a:solidFill>
                  <a:srgbClr val="000000"/>
                </a:solidFill>
              </a:rPr>
              <a:t>portfast</a:t>
            </a:r>
            <a:r>
              <a:rPr lang="fr-FR" sz="1400" dirty="0">
                <a:solidFill>
                  <a:srgbClr val="000000"/>
                </a:solidFill>
              </a:rPr>
              <a:t> .</a:t>
            </a:r>
            <a:r>
              <a:rPr lang="fr-FR" sz="1400" b="1" dirty="0">
                <a:solidFill>
                  <a:srgbClr val="000000"/>
                </a:solidFill>
              </a:rPr>
              <a:t> </a:t>
            </a:r>
          </a:p>
          <a:p>
            <a:pPr marL="285750" indent="-285750" algn="l" rtl="0">
              <a:buFont typeface="Arial" panose="020B0604020202020204" pitchFamily="34" charset="0"/>
              <a:buChar char="•"/>
            </a:pPr>
            <a:r>
              <a:rPr lang="fr-FR" sz="1400" b="1" dirty="0">
                <a:solidFill>
                  <a:srgbClr val="000000"/>
                </a:solidFill>
              </a:rPr>
              <a:t>Globalement</a:t>
            </a:r>
            <a:r>
              <a:rPr lang="fr-FR" sz="1400" dirty="0">
                <a:solidFill>
                  <a:srgbClr val="000000"/>
                </a:solidFill>
              </a:rPr>
              <a:t> - Utilisez la commande de configuration globale </a:t>
            </a:r>
            <a:r>
              <a:rPr lang="fr-FR" sz="1400" b="1" dirty="0" err="1">
                <a:solidFill>
                  <a:srgbClr val="000000"/>
                </a:solidFill>
              </a:rPr>
              <a:t>spanning-tree</a:t>
            </a:r>
            <a:r>
              <a:rPr lang="fr-FR" sz="1400" b="1" dirty="0">
                <a:solidFill>
                  <a:srgbClr val="000000"/>
                </a:solidFill>
              </a:rPr>
              <a:t> </a:t>
            </a:r>
            <a:r>
              <a:rPr lang="fr-FR" sz="1400" b="1" dirty="0" err="1">
                <a:solidFill>
                  <a:srgbClr val="000000"/>
                </a:solidFill>
              </a:rPr>
              <a:t>portfast</a:t>
            </a:r>
            <a:r>
              <a:rPr lang="fr-FR" sz="1400" b="1" dirty="0">
                <a:solidFill>
                  <a:srgbClr val="000000"/>
                </a:solidFill>
              </a:rPr>
              <a:t> default</a:t>
            </a:r>
            <a:r>
              <a:rPr lang="fr-FR" sz="1400" dirty="0">
                <a:solidFill>
                  <a:srgbClr val="000000"/>
                </a:solidFill>
              </a:rPr>
              <a:t>  pour activer </a:t>
            </a:r>
            <a:r>
              <a:rPr lang="fr-FR" sz="1400" dirty="0" err="1">
                <a:solidFill>
                  <a:srgbClr val="000000"/>
                </a:solidFill>
              </a:rPr>
              <a:t>PortFast</a:t>
            </a:r>
            <a:r>
              <a:rPr lang="fr-FR" sz="1400" dirty="0">
                <a:solidFill>
                  <a:srgbClr val="000000"/>
                </a:solidFill>
              </a:rPr>
              <a:t> sur tous les ports d'accès.</a:t>
            </a:r>
          </a:p>
          <a:p>
            <a:pPr marL="342900" indent="-342900" algn="l">
              <a:buFont typeface="Arial" panose="020B0604020202020204" pitchFamily="34" charset="0"/>
              <a:buChar char="•"/>
            </a:pPr>
            <a:endParaRPr lang="en-CA" sz="1400" dirty="0">
              <a:solidFill>
                <a:srgbClr val="000000"/>
              </a:solidFill>
            </a:endParaRPr>
          </a:p>
          <a:p>
            <a:pPr marL="342900" indent="-342900" algn="l">
              <a:buFont typeface="Arial" panose="020B0604020202020204" pitchFamily="34" charset="0"/>
              <a:buChar char="•"/>
            </a:pPr>
            <a:endParaRPr lang="en-CA" sz="1400" dirty="0">
              <a:solidFill>
                <a:srgbClr val="000000"/>
              </a:solidFill>
            </a:endParaRPr>
          </a:p>
        </p:txBody>
      </p:sp>
      <p:pic>
        <p:nvPicPr>
          <p:cNvPr id="5" name="Picture 4">
            <a:extLst>
              <a:ext uri="{FF2B5EF4-FFF2-40B4-BE49-F238E27FC236}">
                <a16:creationId xmlns:a16="http://schemas.microsoft.com/office/drawing/2014/main" xmlns:c15="http://schemas.microsoft.com/office/drawing/2012/chart" xmlns:c="http://schemas.openxmlformats.org/drawingml/2006/chart" xmlns="" id="{4140213E-AD93-4F68-86B7-32BF6D95CD59}"/>
              </a:ext>
            </a:extLst>
          </p:cNvPr>
          <p:cNvPicPr>
            <a:picLocks noChangeAspect="1"/>
          </p:cNvPicPr>
          <p:nvPr/>
        </p:nvPicPr>
        <p:blipFill>
          <a:blip r:embed="rId3"/>
          <a:stretch>
            <a:fillRect/>
          </a:stretch>
        </p:blipFill>
        <p:spPr>
          <a:xfrm>
            <a:off x="5001675" y="2296050"/>
            <a:ext cx="3753043" cy="1911448"/>
          </a:xfrm>
          <a:prstGeom prst="rect">
            <a:avLst/>
          </a:prstGeom>
        </p:spPr>
      </p:pic>
    </p:spTree>
    <p:extLst>
      <p:ext uri="{BB962C8B-B14F-4D97-AF65-F5344CB8AC3E}">
        <p14:creationId xmlns:p14="http://schemas.microsoft.com/office/powerpoint/2010/main" val="42633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76840" y="199785"/>
            <a:ext cx="8345488" cy="731837"/>
          </a:xfrm>
        </p:spPr>
        <p:txBody>
          <a:bodyPr/>
          <a:lstStyle/>
          <a:p>
            <a:pPr rtl="0">
              <a:lnSpc>
                <a:spcPct val="150000"/>
              </a:lnSpc>
            </a:pPr>
            <a:r>
              <a:rPr lang="fr-FR" sz="1600" dirty="0"/>
              <a:t>Atténuer les attaques STP</a:t>
            </a:r>
            <a:r>
              <a:rPr lang="en-US" sz="1600" dirty="0"/>
              <a:t/>
            </a:r>
            <a:br>
              <a:rPr lang="en-US" sz="1600" dirty="0"/>
            </a:br>
            <a:r>
              <a:rPr lang="fr-FR" sz="2400" dirty="0"/>
              <a:t>Configurer </a:t>
            </a:r>
            <a:r>
              <a:rPr lang="fr-FR" sz="2400" dirty="0" err="1"/>
              <a:t>PortFast</a:t>
            </a:r>
            <a:r>
              <a:rPr lang="fr-FR" sz="2400" dirty="0"/>
              <a:t>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3C6255F-D9F4-0A4C-AA46-FF2FE6FC9FEA}"/>
              </a:ext>
            </a:extLst>
          </p:cNvPr>
          <p:cNvSpPr>
            <a:spLocks noGrp="1"/>
          </p:cNvSpPr>
          <p:nvPr>
            <p:ph idx="1"/>
          </p:nvPr>
        </p:nvSpPr>
        <p:spPr>
          <a:xfrm>
            <a:off x="536134" y="1192879"/>
            <a:ext cx="8120698" cy="3689897"/>
          </a:xfrm>
        </p:spPr>
        <p:txBody>
          <a:bodyPr/>
          <a:lstStyle/>
          <a:p>
            <a:pPr marL="0" indent="0" algn="l" rtl="0"/>
            <a:r>
              <a:rPr lang="fr-FR" sz="1400" dirty="0">
                <a:solidFill>
                  <a:srgbClr val="000000"/>
                </a:solidFill>
              </a:rPr>
              <a:t>Pour vérifier si </a:t>
            </a:r>
            <a:r>
              <a:rPr lang="fr-FR" sz="1400" dirty="0" err="1">
                <a:solidFill>
                  <a:srgbClr val="000000"/>
                </a:solidFill>
              </a:rPr>
              <a:t>PortFast</a:t>
            </a:r>
            <a:r>
              <a:rPr lang="fr-FR" sz="1400" dirty="0">
                <a:solidFill>
                  <a:srgbClr val="000000"/>
                </a:solidFill>
              </a:rPr>
              <a:t> est activé globalement, vous pouvez utiliser soit:</a:t>
            </a:r>
          </a:p>
          <a:p>
            <a:pPr marL="285750" indent="-285750" algn="l" rtl="0">
              <a:buFont typeface="Arial" panose="020B0604020202020204" pitchFamily="34" charset="0"/>
              <a:buChar char="•"/>
            </a:pPr>
            <a:r>
              <a:rPr lang="fr-FR" sz="1400" b="1" dirty="0">
                <a:solidFill>
                  <a:srgbClr val="000000"/>
                </a:solidFill>
              </a:rPr>
              <a:t>show running-config | </a:t>
            </a:r>
            <a:r>
              <a:rPr lang="fr-FR" sz="1400" b="1" dirty="0" err="1">
                <a:solidFill>
                  <a:srgbClr val="000000"/>
                </a:solidFill>
              </a:rPr>
              <a:t>begin</a:t>
            </a:r>
            <a:r>
              <a:rPr lang="fr-FR" sz="1400" b="1" dirty="0">
                <a:solidFill>
                  <a:srgbClr val="000000"/>
                </a:solidFill>
              </a:rPr>
              <a:t> </a:t>
            </a:r>
            <a:r>
              <a:rPr lang="fr-FR" sz="1400" b="1" dirty="0" err="1">
                <a:solidFill>
                  <a:srgbClr val="000000"/>
                </a:solidFill>
              </a:rPr>
              <a:t>span</a:t>
            </a:r>
            <a:r>
              <a:rPr lang="fr-FR" sz="1400" dirty="0">
                <a:solidFill>
                  <a:srgbClr val="000000"/>
                </a:solidFill>
              </a:rPr>
              <a:t> commande </a:t>
            </a:r>
          </a:p>
          <a:p>
            <a:pPr marL="285750" indent="-285750" algn="l" rtl="0">
              <a:buFont typeface="Arial" panose="020B0604020202020204" pitchFamily="34" charset="0"/>
              <a:buChar char="•"/>
            </a:pPr>
            <a:r>
              <a:rPr lang="fr-FR" sz="1400" b="1" dirty="0">
                <a:solidFill>
                  <a:srgbClr val="000000"/>
                </a:solidFill>
              </a:rPr>
              <a:t>S1# </a:t>
            </a:r>
            <a:r>
              <a:rPr lang="fr-FR" sz="1400" dirty="0">
                <a:solidFill>
                  <a:srgbClr val="000000"/>
                </a:solidFill>
              </a:rPr>
              <a:t>show </a:t>
            </a:r>
            <a:r>
              <a:rPr lang="fr-FR" sz="1400" dirty="0" err="1">
                <a:solidFill>
                  <a:srgbClr val="000000"/>
                </a:solidFill>
              </a:rPr>
              <a:t>spanning-tree</a:t>
            </a:r>
            <a:r>
              <a:rPr lang="fr-FR" sz="1400" dirty="0">
                <a:solidFill>
                  <a:srgbClr val="000000"/>
                </a:solidFill>
              </a:rPr>
              <a:t> </a:t>
            </a:r>
            <a:r>
              <a:rPr lang="fr-FR" sz="1400" dirty="0" err="1">
                <a:solidFill>
                  <a:srgbClr val="000000"/>
                </a:solidFill>
              </a:rPr>
              <a:t>summary</a:t>
            </a:r>
            <a:endParaRPr lang="fr-FR" sz="1400" dirty="0">
              <a:solidFill>
                <a:srgbClr val="000000"/>
              </a:solidFill>
            </a:endParaRPr>
          </a:p>
          <a:p>
            <a:pPr marL="0" indent="0" algn="l"/>
            <a:endParaRPr lang="en-US" sz="1400" dirty="0">
              <a:solidFill>
                <a:srgbClr val="000000"/>
              </a:solidFill>
            </a:endParaRPr>
          </a:p>
          <a:p>
            <a:pPr marL="0" indent="0" algn="l" rtl="0"/>
            <a:r>
              <a:rPr lang="fr-FR" sz="1400" dirty="0">
                <a:solidFill>
                  <a:srgbClr val="000000"/>
                </a:solidFill>
              </a:rPr>
              <a:t>Pour vérifier si </a:t>
            </a:r>
            <a:r>
              <a:rPr lang="fr-FR" sz="1400" dirty="0" err="1">
                <a:solidFill>
                  <a:srgbClr val="000000"/>
                </a:solidFill>
              </a:rPr>
              <a:t>PortFast</a:t>
            </a:r>
            <a:r>
              <a:rPr lang="fr-FR" sz="1400" dirty="0">
                <a:solidFill>
                  <a:srgbClr val="000000"/>
                </a:solidFill>
              </a:rPr>
              <a:t> est activé sur une interface, utilisez la commande  </a:t>
            </a:r>
            <a:r>
              <a:rPr lang="fr-FR" sz="1400" b="1" dirty="0">
                <a:solidFill>
                  <a:srgbClr val="000000"/>
                </a:solidFill>
              </a:rPr>
              <a:t>show running-config interface </a:t>
            </a:r>
            <a:r>
              <a:rPr lang="fr-FR" sz="1400" i="1" dirty="0">
                <a:solidFill>
                  <a:srgbClr val="000000"/>
                </a:solidFill>
              </a:rPr>
              <a:t>type/</a:t>
            </a:r>
            <a:r>
              <a:rPr lang="fr-FR" sz="1400" i="1" dirty="0" err="1">
                <a:solidFill>
                  <a:srgbClr val="000000"/>
                </a:solidFill>
              </a:rPr>
              <a:t>number</a:t>
            </a:r>
            <a:r>
              <a:rPr lang="fr-FR" sz="1400" i="1" dirty="0">
                <a:solidFill>
                  <a:srgbClr val="000000"/>
                </a:solidFill>
              </a:rPr>
              <a:t> </a:t>
            </a:r>
            <a:r>
              <a:rPr lang="fr-FR" sz="1400" dirty="0">
                <a:solidFill>
                  <a:srgbClr val="000000"/>
                </a:solidFill>
              </a:rPr>
              <a:t>. </a:t>
            </a:r>
          </a:p>
          <a:p>
            <a:pPr marL="0" indent="0" algn="l"/>
            <a:endParaRPr lang="en-US" sz="1400" dirty="0">
              <a:solidFill>
                <a:srgbClr val="000000"/>
              </a:solidFill>
            </a:endParaRPr>
          </a:p>
          <a:p>
            <a:pPr marL="0" indent="0" algn="l" rtl="0"/>
            <a:r>
              <a:rPr lang="fr-FR" sz="1400" dirty="0">
                <a:solidFill>
                  <a:srgbClr val="000000"/>
                </a:solidFill>
              </a:rPr>
              <a:t>La commande </a:t>
            </a:r>
            <a:r>
              <a:rPr lang="fr-FR" sz="1400" b="1" dirty="0" err="1">
                <a:solidFill>
                  <a:srgbClr val="000000"/>
                </a:solidFill>
              </a:rPr>
              <a:t>spanning-tree</a:t>
            </a:r>
            <a:r>
              <a:rPr lang="fr-FR" sz="1400" b="1" dirty="0">
                <a:solidFill>
                  <a:srgbClr val="000000"/>
                </a:solidFill>
              </a:rPr>
              <a:t> interface </a:t>
            </a:r>
            <a:r>
              <a:rPr lang="fr-FR" sz="1400" i="1" dirty="0">
                <a:solidFill>
                  <a:srgbClr val="000000"/>
                </a:solidFill>
              </a:rPr>
              <a:t>type/</a:t>
            </a:r>
            <a:r>
              <a:rPr lang="fr-FR" sz="1400" i="1" dirty="0" err="1">
                <a:solidFill>
                  <a:srgbClr val="000000"/>
                </a:solidFill>
              </a:rPr>
              <a:t>number</a:t>
            </a:r>
            <a:r>
              <a:rPr lang="fr-FR" sz="1400" i="1" dirty="0">
                <a:solidFill>
                  <a:srgbClr val="000000"/>
                </a:solidFill>
              </a:rPr>
              <a:t> </a:t>
            </a:r>
            <a:r>
              <a:rPr lang="fr-FR" sz="1400" b="1" dirty="0" err="1">
                <a:solidFill>
                  <a:srgbClr val="000000"/>
                </a:solidFill>
              </a:rPr>
              <a:t>detail</a:t>
            </a:r>
            <a:r>
              <a:rPr lang="fr-FR" sz="1400" dirty="0">
                <a:solidFill>
                  <a:srgbClr val="000000"/>
                </a:solidFill>
              </a:rPr>
              <a:t> peut également être utilisée pour la vérification.</a:t>
            </a:r>
          </a:p>
        </p:txBody>
      </p:sp>
    </p:spTree>
    <p:extLst>
      <p:ext uri="{BB962C8B-B14F-4D97-AF65-F5344CB8AC3E}">
        <p14:creationId xmlns:p14="http://schemas.microsoft.com/office/powerpoint/2010/main" val="23737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fr-FR"/>
              <a:t>Check Your Understanding</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fr-FR" sz="1600"/>
              <a:t>Check Your Understanding activities are designed to let students quickly determine if they understand the content and can proceed, or if they need to review. </a:t>
            </a:r>
          </a:p>
          <a:p>
            <a:pPr rtl="0">
              <a:spcBef>
                <a:spcPct val="30000"/>
              </a:spcBef>
              <a:buFont typeface="Arial" panose="020B0604020202020204" pitchFamily="34" charset="0"/>
              <a:buChar char="•"/>
            </a:pPr>
            <a:r>
              <a:rPr lang="fr-FR" sz="1600"/>
              <a:t>Check Your Understanding activities </a:t>
            </a:r>
            <a:r>
              <a:rPr lang="fr-FR" sz="1600" b="1" i="1"/>
              <a:t>do not </a:t>
            </a:r>
            <a:r>
              <a:rPr lang="fr-FR" sz="1600"/>
              <a:t>affect student grades.</a:t>
            </a:r>
          </a:p>
          <a:p>
            <a:pPr rtl="0">
              <a:spcBef>
                <a:spcPct val="30000"/>
              </a:spcBef>
              <a:buFont typeface="Arial" panose="020B0604020202020204" pitchFamily="34" charset="0"/>
              <a:buChar char="•"/>
            </a:pPr>
            <a:r>
              <a:rPr lang="fr-FR" sz="160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1285657560"/>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53489" y="115261"/>
            <a:ext cx="8345488" cy="731837"/>
          </a:xfrm>
        </p:spPr>
        <p:txBody>
          <a:bodyPr/>
          <a:lstStyle/>
          <a:p>
            <a:pPr rtl="0">
              <a:lnSpc>
                <a:spcPct val="150000"/>
              </a:lnSpc>
            </a:pPr>
            <a:r>
              <a:rPr lang="fr-FR" sz="1600" dirty="0"/>
              <a:t>Atténuer les attaques STP</a:t>
            </a:r>
            <a:r>
              <a:rPr lang="en-US" sz="1600" dirty="0"/>
              <a:t/>
            </a:r>
            <a:br>
              <a:rPr lang="en-US" sz="1600" dirty="0"/>
            </a:br>
            <a:r>
              <a:rPr lang="fr-FR" sz="2400" dirty="0"/>
              <a:t>Configurer BPDU </a:t>
            </a:r>
            <a:r>
              <a:rPr lang="fr-FR" sz="2400" dirty="0" err="1"/>
              <a:t>Guard</a:t>
            </a:r>
            <a:endParaRPr lang="fr-FR" sz="2400" dirty="0"/>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797BF870-B116-964B-8319-6DEA2EC18A45}"/>
              </a:ext>
            </a:extLst>
          </p:cNvPr>
          <p:cNvSpPr>
            <a:spLocks noGrp="1"/>
          </p:cNvSpPr>
          <p:nvPr>
            <p:ph idx="1"/>
          </p:nvPr>
        </p:nvSpPr>
        <p:spPr>
          <a:xfrm>
            <a:off x="474662" y="884878"/>
            <a:ext cx="8280057" cy="1439863"/>
          </a:xfrm>
        </p:spPr>
        <p:txBody>
          <a:bodyPr/>
          <a:lstStyle/>
          <a:p>
            <a:pPr marL="0" indent="0" algn="l" rtl="0"/>
            <a:r>
              <a:rPr lang="fr-FR" sz="1400" dirty="0">
                <a:solidFill>
                  <a:srgbClr val="000000"/>
                </a:solidFill>
              </a:rPr>
              <a:t>Un port d'accès pourrait recevoir des BPDU inattendus accidentellement ou parce qu'un utilisateur a connecté un commutateur non autorisé au port d'accès.</a:t>
            </a:r>
          </a:p>
          <a:p>
            <a:pPr marL="285750" indent="-285750" algn="l" rtl="0">
              <a:buFont typeface="Arial" panose="020B0604020202020204" pitchFamily="34" charset="0"/>
              <a:buChar char="•"/>
            </a:pPr>
            <a:r>
              <a:rPr lang="fr-FR" sz="1400" dirty="0">
                <a:solidFill>
                  <a:srgbClr val="000000"/>
                </a:solidFill>
              </a:rPr>
              <a:t>Si une BPDU est reçue sur un port d'accès activé par BPDU </a:t>
            </a:r>
            <a:r>
              <a:rPr lang="fr-FR" sz="1400" dirty="0" err="1">
                <a:solidFill>
                  <a:srgbClr val="000000"/>
                </a:solidFill>
              </a:rPr>
              <a:t>Guard</a:t>
            </a:r>
            <a:r>
              <a:rPr lang="fr-FR" sz="1400" dirty="0">
                <a:solidFill>
                  <a:srgbClr val="000000"/>
                </a:solidFill>
              </a:rPr>
              <a:t>, le port est mis en état désactivé par erreur. </a:t>
            </a:r>
          </a:p>
          <a:p>
            <a:pPr marL="285750" indent="-285750" algn="l" rtl="0">
              <a:buFont typeface="Arial" panose="020B0604020202020204" pitchFamily="34" charset="0"/>
              <a:buChar char="•"/>
            </a:pPr>
            <a:r>
              <a:rPr lang="fr-FR" sz="1400" dirty="0">
                <a:solidFill>
                  <a:srgbClr val="000000"/>
                </a:solidFill>
              </a:rPr>
              <a:t>Cela signifie que le port est arrêté et doit être réactivé manuellement ou récupéré automatiquement par la commande globale </a:t>
            </a:r>
            <a:r>
              <a:rPr lang="fr-FR" sz="1400" b="1" dirty="0" err="1">
                <a:solidFill>
                  <a:srgbClr val="000000"/>
                </a:solidFill>
              </a:rPr>
              <a:t>errdisable</a:t>
            </a:r>
            <a:r>
              <a:rPr lang="fr-FR" sz="1400" b="1" dirty="0">
                <a:solidFill>
                  <a:srgbClr val="000000"/>
                </a:solidFill>
              </a:rPr>
              <a:t> </a:t>
            </a:r>
            <a:r>
              <a:rPr lang="fr-FR" sz="1400" b="1" dirty="0" err="1">
                <a:solidFill>
                  <a:srgbClr val="000000"/>
                </a:solidFill>
              </a:rPr>
              <a:t>recovery</a:t>
            </a:r>
            <a:r>
              <a:rPr lang="fr-FR" sz="1400" b="1" dirty="0">
                <a:solidFill>
                  <a:srgbClr val="000000"/>
                </a:solidFill>
              </a:rPr>
              <a:t> cause </a:t>
            </a:r>
            <a:r>
              <a:rPr lang="fr-FR" sz="1400" b="1" dirty="0" err="1">
                <a:solidFill>
                  <a:srgbClr val="000000"/>
                </a:solidFill>
              </a:rPr>
              <a:t>psecure_violation</a:t>
            </a:r>
            <a:r>
              <a:rPr lang="fr-FR" sz="1400" dirty="0">
                <a:solidFill>
                  <a:srgbClr val="000000"/>
                </a:solidFill>
              </a:rPr>
              <a:t> .</a:t>
            </a:r>
          </a:p>
        </p:txBody>
      </p:sp>
      <p:sp>
        <p:nvSpPr>
          <p:cNvPr id="5" name="Content Placeholder 3">
            <a:extLst>
              <a:ext uri="{FF2B5EF4-FFF2-40B4-BE49-F238E27FC236}">
                <a16:creationId xmlns:a16="http://schemas.microsoft.com/office/drawing/2014/main" xmlns:c15="http://schemas.microsoft.com/office/drawing/2012/chart" xmlns:c="http://schemas.openxmlformats.org/drawingml/2006/chart" xmlns="" id="{FC532A87-3944-4C97-A223-9033B81A4236}"/>
              </a:ext>
            </a:extLst>
          </p:cNvPr>
          <p:cNvSpPr txBox="1">
            <a:spLocks/>
          </p:cNvSpPr>
          <p:nvPr/>
        </p:nvSpPr>
        <p:spPr>
          <a:xfrm>
            <a:off x="474662" y="2463053"/>
            <a:ext cx="4874577" cy="201930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rtl="0"/>
            <a:r>
              <a:rPr lang="fr-FR" sz="1400" dirty="0">
                <a:solidFill>
                  <a:srgbClr val="000000"/>
                </a:solidFill>
              </a:rPr>
              <a:t>BPDU </a:t>
            </a:r>
            <a:r>
              <a:rPr lang="fr-FR" sz="1400" dirty="0" err="1">
                <a:solidFill>
                  <a:srgbClr val="000000"/>
                </a:solidFill>
              </a:rPr>
              <a:t>Guard</a:t>
            </a:r>
            <a:r>
              <a:rPr lang="fr-FR" sz="1400" dirty="0">
                <a:solidFill>
                  <a:srgbClr val="000000"/>
                </a:solidFill>
              </a:rPr>
              <a:t> peut être activé:</a:t>
            </a:r>
          </a:p>
          <a:p>
            <a:pPr marL="285750" indent="-285750" algn="l" rtl="0">
              <a:buFont typeface="Arial" panose="020B0604020202020204" pitchFamily="34" charset="0"/>
              <a:buChar char="•"/>
            </a:pPr>
            <a:r>
              <a:rPr lang="fr-FR" sz="1400" b="1" dirty="0">
                <a:solidFill>
                  <a:srgbClr val="000000"/>
                </a:solidFill>
              </a:rPr>
              <a:t>Sur une interface </a:t>
            </a:r>
            <a:r>
              <a:rPr lang="fr-FR" sz="1400" dirty="0">
                <a:solidFill>
                  <a:srgbClr val="000000"/>
                </a:solidFill>
              </a:rPr>
              <a:t>- Utilisez la commande de configuration d'interface </a:t>
            </a:r>
            <a:r>
              <a:rPr lang="fr-FR" sz="1400" b="1" dirty="0" err="1">
                <a:solidFill>
                  <a:srgbClr val="000000"/>
                </a:solidFill>
              </a:rPr>
              <a:t>spanning-tree</a:t>
            </a:r>
            <a:r>
              <a:rPr lang="fr-FR" sz="1400" b="1" dirty="0">
                <a:solidFill>
                  <a:srgbClr val="000000"/>
                </a:solidFill>
              </a:rPr>
              <a:t> </a:t>
            </a:r>
            <a:r>
              <a:rPr lang="fr-FR" sz="1400" b="1" dirty="0" err="1">
                <a:solidFill>
                  <a:srgbClr val="000000"/>
                </a:solidFill>
              </a:rPr>
              <a:t>bpduguard</a:t>
            </a:r>
            <a:r>
              <a:rPr lang="fr-FR" sz="1400" b="1" dirty="0">
                <a:solidFill>
                  <a:srgbClr val="000000"/>
                </a:solidFill>
              </a:rPr>
              <a:t> </a:t>
            </a:r>
            <a:r>
              <a:rPr lang="fr-FR" sz="1400" b="1" dirty="0" err="1">
                <a:solidFill>
                  <a:srgbClr val="000000"/>
                </a:solidFill>
              </a:rPr>
              <a:t>enable</a:t>
            </a:r>
            <a:r>
              <a:rPr lang="fr-FR" sz="1400" b="1" dirty="0">
                <a:solidFill>
                  <a:srgbClr val="000000"/>
                </a:solidFill>
              </a:rPr>
              <a:t> </a:t>
            </a:r>
            <a:r>
              <a:rPr lang="fr-FR" sz="1400" dirty="0">
                <a:solidFill>
                  <a:srgbClr val="000000"/>
                </a:solidFill>
              </a:rPr>
              <a:t>.</a:t>
            </a:r>
            <a:r>
              <a:rPr lang="fr-FR" sz="1400" b="1" dirty="0">
                <a:solidFill>
                  <a:srgbClr val="000000"/>
                </a:solidFill>
              </a:rPr>
              <a:t> </a:t>
            </a:r>
          </a:p>
          <a:p>
            <a:pPr marL="285750" indent="-285750" algn="l" rtl="0">
              <a:buFont typeface="Arial" panose="020B0604020202020204" pitchFamily="34" charset="0"/>
              <a:buChar char="•"/>
            </a:pPr>
            <a:r>
              <a:rPr lang="fr-FR" sz="1400" b="1" dirty="0">
                <a:solidFill>
                  <a:srgbClr val="000000"/>
                </a:solidFill>
              </a:rPr>
              <a:t>Globalement</a:t>
            </a:r>
            <a:r>
              <a:rPr lang="fr-FR" sz="1400" dirty="0">
                <a:solidFill>
                  <a:srgbClr val="000000"/>
                </a:solidFill>
              </a:rPr>
              <a:t> - Utilisez la commande de configuration globale </a:t>
            </a:r>
            <a:r>
              <a:rPr lang="fr-FR" sz="1400" b="1" dirty="0" err="1">
                <a:solidFill>
                  <a:srgbClr val="000000"/>
                </a:solidFill>
              </a:rPr>
              <a:t>spanning-tree</a:t>
            </a:r>
            <a:r>
              <a:rPr lang="fr-FR" sz="1400" b="1" dirty="0">
                <a:solidFill>
                  <a:srgbClr val="000000"/>
                </a:solidFill>
              </a:rPr>
              <a:t> </a:t>
            </a:r>
            <a:r>
              <a:rPr lang="fr-FR" sz="1400" b="1" dirty="0" err="1">
                <a:solidFill>
                  <a:srgbClr val="000000"/>
                </a:solidFill>
              </a:rPr>
              <a:t>portfast</a:t>
            </a:r>
            <a:r>
              <a:rPr lang="fr-FR" sz="1400" b="1" dirty="0">
                <a:solidFill>
                  <a:srgbClr val="000000"/>
                </a:solidFill>
              </a:rPr>
              <a:t> </a:t>
            </a:r>
            <a:r>
              <a:rPr lang="fr-FR" sz="1400" b="1" dirty="0" err="1">
                <a:solidFill>
                  <a:srgbClr val="000000"/>
                </a:solidFill>
              </a:rPr>
              <a:t>bpduguard</a:t>
            </a:r>
            <a:r>
              <a:rPr lang="fr-FR" sz="1400" b="1" dirty="0">
                <a:solidFill>
                  <a:srgbClr val="000000"/>
                </a:solidFill>
              </a:rPr>
              <a:t> default</a:t>
            </a:r>
            <a:r>
              <a:rPr lang="fr-FR" sz="1400" dirty="0">
                <a:solidFill>
                  <a:srgbClr val="000000"/>
                </a:solidFill>
              </a:rPr>
              <a:t> pour activer BPDU </a:t>
            </a:r>
            <a:r>
              <a:rPr lang="fr-FR" sz="1400" dirty="0" err="1">
                <a:solidFill>
                  <a:srgbClr val="000000"/>
                </a:solidFill>
              </a:rPr>
              <a:t>Guard</a:t>
            </a:r>
            <a:r>
              <a:rPr lang="fr-FR" sz="1400" dirty="0">
                <a:solidFill>
                  <a:srgbClr val="000000"/>
                </a:solidFill>
              </a:rPr>
              <a:t> sur tous les ports d'accès.</a:t>
            </a:r>
          </a:p>
          <a:p>
            <a:pPr marL="285750" indent="-28575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CA" sz="1400"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8E3F4A26-FB15-408B-BECA-EC19798B1FF1}"/>
              </a:ext>
            </a:extLst>
          </p:cNvPr>
          <p:cNvPicPr>
            <a:picLocks noChangeAspect="1"/>
          </p:cNvPicPr>
          <p:nvPr/>
        </p:nvPicPr>
        <p:blipFill>
          <a:blip r:embed="rId3"/>
          <a:stretch>
            <a:fillRect/>
          </a:stretch>
        </p:blipFill>
        <p:spPr>
          <a:xfrm>
            <a:off x="5849263" y="2484275"/>
            <a:ext cx="2794144" cy="2508379"/>
          </a:xfrm>
          <a:prstGeom prst="rect">
            <a:avLst/>
          </a:prstGeom>
        </p:spPr>
      </p:pic>
    </p:spTree>
    <p:extLst>
      <p:ext uri="{BB962C8B-B14F-4D97-AF65-F5344CB8AC3E}">
        <p14:creationId xmlns:p14="http://schemas.microsoft.com/office/powerpoint/2010/main" val="39990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81" y="1747520"/>
            <a:ext cx="8913478" cy="970280"/>
          </a:xfrm>
        </p:spPr>
        <p:txBody>
          <a:bodyPr/>
          <a:lstStyle/>
          <a:p>
            <a:pPr rtl="0"/>
            <a:r>
              <a:rPr lang="fr-FR" sz="4400" dirty="0">
                <a:solidFill>
                  <a:schemeClr val="accent5">
                    <a:lumMod val="40000"/>
                    <a:lumOff val="60000"/>
                  </a:schemeClr>
                </a:solidFill>
              </a:rPr>
              <a:t>11.6 Module pratique et questionnaire</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38311" y="476411"/>
            <a:ext cx="8882743" cy="731837"/>
          </a:xfrm>
        </p:spPr>
        <p:txBody>
          <a:bodyPr/>
          <a:lstStyle/>
          <a:p>
            <a:pPr rtl="0">
              <a:lnSpc>
                <a:spcPct val="150000"/>
              </a:lnSpc>
            </a:pPr>
            <a:r>
              <a:rPr lang="fr-FR" sz="1600" dirty="0"/>
              <a:t>Module pratique et questionnaire</a:t>
            </a:r>
            <a:r>
              <a:rPr lang="en-US" sz="1600" dirty="0"/>
              <a:t/>
            </a:r>
            <a:br>
              <a:rPr lang="en-US" sz="1600" dirty="0"/>
            </a:br>
            <a:r>
              <a:rPr lang="fr-FR" sz="2400" dirty="0" err="1"/>
              <a:t>Packet</a:t>
            </a:r>
            <a:r>
              <a:rPr lang="fr-FR" sz="2400" dirty="0"/>
              <a:t> Tracer - Configuration de la Sécurité de Commutateur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9130D30-1A9D-D644-8924-A5D0D167798F}"/>
              </a:ext>
            </a:extLst>
          </p:cNvPr>
          <p:cNvSpPr>
            <a:spLocks noGrp="1"/>
          </p:cNvSpPr>
          <p:nvPr>
            <p:ph idx="1"/>
          </p:nvPr>
        </p:nvSpPr>
        <p:spPr>
          <a:xfrm>
            <a:off x="528450" y="1592449"/>
            <a:ext cx="8280057" cy="3689897"/>
          </a:xfrm>
        </p:spPr>
        <p:txBody>
          <a:bodyPr/>
          <a:lstStyle/>
          <a:p>
            <a:pPr marL="0" indent="0" algn="l" rtl="0"/>
            <a:r>
              <a:rPr lang="fr-FR" sz="1600" dirty="0">
                <a:solidFill>
                  <a:srgbClr val="000000"/>
                </a:solidFill>
              </a:rPr>
              <a:t>Dans cette activité </a:t>
            </a:r>
            <a:r>
              <a:rPr lang="fr-FR" sz="1600" dirty="0" err="1">
                <a:solidFill>
                  <a:srgbClr val="000000"/>
                </a:solidFill>
              </a:rPr>
              <a:t>Packet</a:t>
            </a:r>
            <a:r>
              <a:rPr lang="fr-FR" sz="1600" dirty="0">
                <a:solidFill>
                  <a:srgbClr val="000000"/>
                </a:solidFill>
              </a:rPr>
              <a:t> Tracer, vous allez:</a:t>
            </a:r>
          </a:p>
          <a:p>
            <a:pPr marL="342900" indent="-342900" algn="l" rtl="0">
              <a:buFont typeface="Arial" panose="020B0604020202020204" pitchFamily="34" charset="0"/>
              <a:buChar char="•"/>
            </a:pPr>
            <a:r>
              <a:rPr lang="fr-FR" sz="1600" dirty="0">
                <a:solidFill>
                  <a:srgbClr val="000000"/>
                </a:solidFill>
              </a:rPr>
              <a:t>Sécuriser les ports inutilisés</a:t>
            </a:r>
          </a:p>
          <a:p>
            <a:pPr marL="342900" indent="-342900" algn="l" rtl="0">
              <a:buFont typeface="Arial" panose="020B0604020202020204" pitchFamily="34" charset="0"/>
              <a:buChar char="•"/>
            </a:pPr>
            <a:r>
              <a:rPr lang="fr-FR" sz="1600" dirty="0">
                <a:solidFill>
                  <a:srgbClr val="000000"/>
                </a:solidFill>
              </a:rPr>
              <a:t>Configurer la sécurité des ports</a:t>
            </a:r>
          </a:p>
          <a:p>
            <a:pPr marL="342900" indent="-342900" algn="l" rtl="0">
              <a:buFont typeface="Arial" panose="020B0604020202020204" pitchFamily="34" charset="0"/>
              <a:buChar char="•"/>
            </a:pPr>
            <a:r>
              <a:rPr lang="fr-FR" sz="1600" dirty="0">
                <a:solidFill>
                  <a:srgbClr val="000000"/>
                </a:solidFill>
              </a:rPr>
              <a:t>Atténuer les attaques par saut de VLAN</a:t>
            </a:r>
          </a:p>
          <a:p>
            <a:pPr marL="342900" indent="-342900" algn="l" rtl="0">
              <a:buFont typeface="Arial" panose="020B0604020202020204" pitchFamily="34" charset="0"/>
              <a:buChar char="•"/>
            </a:pPr>
            <a:r>
              <a:rPr lang="fr-FR" sz="1600" dirty="0">
                <a:solidFill>
                  <a:srgbClr val="000000"/>
                </a:solidFill>
              </a:rPr>
              <a:t>Atténuer les attaques DHCP</a:t>
            </a:r>
          </a:p>
          <a:p>
            <a:pPr marL="342900" indent="-342900" algn="l" rtl="0">
              <a:buFont typeface="Arial" panose="020B0604020202020204" pitchFamily="34" charset="0"/>
              <a:buChar char="•"/>
            </a:pPr>
            <a:r>
              <a:rPr lang="fr-FR" sz="1600" dirty="0">
                <a:solidFill>
                  <a:srgbClr val="000000"/>
                </a:solidFill>
              </a:rPr>
              <a:t>Atténuer les attaques ARP</a:t>
            </a:r>
          </a:p>
          <a:p>
            <a:pPr marL="342900" indent="-342900" algn="l" rtl="0">
              <a:buFont typeface="Arial" panose="020B0604020202020204" pitchFamily="34" charset="0"/>
              <a:buChar char="•"/>
            </a:pPr>
            <a:r>
              <a:rPr lang="fr-FR" sz="1600" dirty="0">
                <a:solidFill>
                  <a:srgbClr val="000000"/>
                </a:solidFill>
              </a:rPr>
              <a:t>Atténuer les attaques STP</a:t>
            </a:r>
          </a:p>
          <a:p>
            <a:pPr marL="342900" indent="-342900" algn="l" rtl="0">
              <a:buFont typeface="Arial" panose="020B0604020202020204" pitchFamily="34" charset="0"/>
              <a:buChar char="•"/>
            </a:pPr>
            <a:r>
              <a:rPr lang="fr-FR" sz="1600" dirty="0">
                <a:solidFill>
                  <a:srgbClr val="000000"/>
                </a:solidFill>
              </a:rPr>
              <a:t>Vérifier la configuration de sécurité du commutateur</a:t>
            </a:r>
            <a:r>
              <a:rPr lang="en-US" sz="1600" dirty="0">
                <a:solidFill>
                  <a:srgbClr val="000000"/>
                </a:solidFill>
              </a:rPr>
              <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6496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9155" y="322730"/>
            <a:ext cx="8890427" cy="731837"/>
          </a:xfrm>
        </p:spPr>
        <p:txBody>
          <a:bodyPr/>
          <a:lstStyle/>
          <a:p>
            <a:pPr rtl="0">
              <a:lnSpc>
                <a:spcPct val="150000"/>
              </a:lnSpc>
            </a:pPr>
            <a:r>
              <a:rPr lang="fr-FR" sz="1600" dirty="0"/>
              <a:t>Module pratique et questionnaire</a:t>
            </a:r>
            <a:r>
              <a:rPr lang="en-US" sz="1600" dirty="0"/>
              <a:t/>
            </a:r>
            <a:br>
              <a:rPr lang="en-US" sz="1600" dirty="0"/>
            </a:br>
            <a:r>
              <a:rPr lang="fr-FR" sz="2400" dirty="0"/>
              <a:t>Travail pratique – Configuration de la sécurité du commutateur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9130D30-1A9D-D644-8924-A5D0D167798F}"/>
              </a:ext>
            </a:extLst>
          </p:cNvPr>
          <p:cNvSpPr>
            <a:spLocks noGrp="1"/>
          </p:cNvSpPr>
          <p:nvPr>
            <p:ph idx="1"/>
          </p:nvPr>
        </p:nvSpPr>
        <p:spPr>
          <a:xfrm>
            <a:off x="490031" y="1246667"/>
            <a:ext cx="8280057" cy="3689897"/>
          </a:xfrm>
        </p:spPr>
        <p:txBody>
          <a:bodyPr/>
          <a:lstStyle/>
          <a:p>
            <a:pPr marL="0" indent="0" algn="l" rtl="0"/>
            <a:r>
              <a:rPr lang="fr-FR" sz="1600" dirty="0">
                <a:solidFill>
                  <a:srgbClr val="000000"/>
                </a:solidFill>
              </a:rPr>
              <a:t>Au cours de ces travaux pratiques, vous allez:</a:t>
            </a:r>
          </a:p>
          <a:p>
            <a:pPr marL="342900" indent="-342900" algn="l" rtl="0">
              <a:buFont typeface="Arial" panose="020B0604020202020204" pitchFamily="34" charset="0"/>
              <a:buChar char="•"/>
            </a:pPr>
            <a:r>
              <a:rPr lang="fr-FR" sz="1600" dirty="0">
                <a:solidFill>
                  <a:srgbClr val="000000"/>
                </a:solidFill>
              </a:rPr>
              <a:t>Sécuriser les ports inutilisés</a:t>
            </a:r>
          </a:p>
          <a:p>
            <a:pPr marL="342900" indent="-342900" algn="l" rtl="0">
              <a:buFont typeface="Arial" panose="020B0604020202020204" pitchFamily="34" charset="0"/>
              <a:buChar char="•"/>
            </a:pPr>
            <a:r>
              <a:rPr lang="fr-FR" sz="1600" dirty="0">
                <a:solidFill>
                  <a:srgbClr val="000000"/>
                </a:solidFill>
              </a:rPr>
              <a:t>Configurer la sécurité des ports</a:t>
            </a:r>
          </a:p>
          <a:p>
            <a:pPr marL="342900" indent="-342900" algn="l" rtl="0">
              <a:buFont typeface="Arial" panose="020B0604020202020204" pitchFamily="34" charset="0"/>
              <a:buChar char="•"/>
            </a:pPr>
            <a:r>
              <a:rPr lang="fr-FR" sz="1600" dirty="0" err="1">
                <a:solidFill>
                  <a:srgbClr val="000000"/>
                </a:solidFill>
              </a:rPr>
              <a:t>Mitigate</a:t>
            </a:r>
            <a:r>
              <a:rPr lang="fr-FR" sz="1600" dirty="0">
                <a:solidFill>
                  <a:srgbClr val="000000"/>
                </a:solidFill>
              </a:rPr>
              <a:t> VLAN </a:t>
            </a:r>
            <a:r>
              <a:rPr lang="fr-FR" sz="1600" dirty="0" err="1">
                <a:solidFill>
                  <a:srgbClr val="000000"/>
                </a:solidFill>
              </a:rPr>
              <a:t>hopping</a:t>
            </a:r>
            <a:r>
              <a:rPr lang="fr-FR" sz="1600" dirty="0">
                <a:solidFill>
                  <a:srgbClr val="000000"/>
                </a:solidFill>
              </a:rPr>
              <a:t> </a:t>
            </a:r>
            <a:r>
              <a:rPr lang="fr-FR" sz="1600" dirty="0" err="1">
                <a:solidFill>
                  <a:srgbClr val="000000"/>
                </a:solidFill>
              </a:rPr>
              <a:t>attacks</a:t>
            </a:r>
            <a:endParaRPr lang="fr-FR" sz="1600" dirty="0">
              <a:solidFill>
                <a:srgbClr val="000000"/>
              </a:solidFill>
            </a:endParaRPr>
          </a:p>
          <a:p>
            <a:pPr marL="342900" indent="-342900" algn="l" rtl="0">
              <a:buFont typeface="Arial" panose="020B0604020202020204" pitchFamily="34" charset="0"/>
              <a:buChar char="•"/>
            </a:pPr>
            <a:r>
              <a:rPr lang="fr-FR" sz="1600" dirty="0">
                <a:solidFill>
                  <a:srgbClr val="000000"/>
                </a:solidFill>
              </a:rPr>
              <a:t>Atténuer les attaques DHCP</a:t>
            </a:r>
          </a:p>
          <a:p>
            <a:pPr marL="342900" indent="-342900" algn="l" rtl="0">
              <a:buFont typeface="Arial" panose="020B0604020202020204" pitchFamily="34" charset="0"/>
              <a:buChar char="•"/>
            </a:pPr>
            <a:r>
              <a:rPr lang="fr-FR" sz="1600" dirty="0">
                <a:solidFill>
                  <a:srgbClr val="000000"/>
                </a:solidFill>
              </a:rPr>
              <a:t>Atténuer les attaques ARP</a:t>
            </a:r>
          </a:p>
          <a:p>
            <a:pPr marL="342900" indent="-342900" algn="l" rtl="0">
              <a:buFont typeface="Arial" panose="020B0604020202020204" pitchFamily="34" charset="0"/>
              <a:buChar char="•"/>
            </a:pPr>
            <a:r>
              <a:rPr lang="fr-FR" sz="1600" dirty="0">
                <a:solidFill>
                  <a:srgbClr val="000000"/>
                </a:solidFill>
              </a:rPr>
              <a:t>Atténuer les attaques STP</a:t>
            </a:r>
          </a:p>
          <a:p>
            <a:pPr marL="342900" indent="-342900" algn="l" rtl="0">
              <a:buFont typeface="Arial" panose="020B0604020202020204" pitchFamily="34" charset="0"/>
              <a:buChar char="•"/>
            </a:pPr>
            <a:r>
              <a:rPr lang="fr-FR" sz="1600" dirty="0">
                <a:solidFill>
                  <a:srgbClr val="000000"/>
                </a:solidFill>
              </a:rPr>
              <a:t>Vérifier la configuration de sécurité du commutateur</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188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3790" y="172021"/>
            <a:ext cx="9144000" cy="757551"/>
          </a:xfrm>
        </p:spPr>
        <p:txBody>
          <a:bodyPr/>
          <a:lstStyle/>
          <a:p>
            <a:pPr rtl="0">
              <a:lnSpc>
                <a:spcPct val="150000"/>
              </a:lnSpc>
            </a:pPr>
            <a:r>
              <a:rPr lang="fr-FR" sz="1400" dirty="0">
                <a:latin typeface="Arial" charset="0"/>
              </a:rPr>
              <a:t>Module pratique et questionnaire</a:t>
            </a:r>
            <a:r>
              <a:rPr lang="en-US" dirty="0">
                <a:latin typeface="Arial" charset="0"/>
              </a:rPr>
              <a:t/>
            </a:r>
            <a:br>
              <a:rPr lang="en-US" dirty="0">
                <a:latin typeface="Arial" charset="0"/>
              </a:rPr>
            </a:br>
            <a:r>
              <a:rPr lang="fr-FR" dirty="0">
                <a:latin typeface="Arial" charset="0"/>
              </a:rPr>
              <a:t>Qu'est-ce que j'ai appris dans ce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2797EA73-3103-C348-9EE9-151275DED7CD}"/>
              </a:ext>
            </a:extLst>
          </p:cNvPr>
          <p:cNvSpPr>
            <a:spLocks noGrp="1"/>
          </p:cNvSpPr>
          <p:nvPr>
            <p:ph idx="1"/>
          </p:nvPr>
        </p:nvSpPr>
        <p:spPr>
          <a:xfrm>
            <a:off x="167118" y="1060202"/>
            <a:ext cx="8853286" cy="4155319"/>
          </a:xfrm>
        </p:spPr>
        <p:txBody>
          <a:bodyPr/>
          <a:lstStyle/>
          <a:p>
            <a:pPr rtl="0">
              <a:buFont typeface="Arial" panose="020B0604020202020204" pitchFamily="34" charset="0"/>
              <a:buChar char="•"/>
            </a:pPr>
            <a:r>
              <a:rPr lang="fr-FR" sz="1400" dirty="0"/>
              <a:t>Tous les ports (interfaces) du commutateur doivent être sécurisés avant que le commutateur ne soit déployé pour une utilisation en production. </a:t>
            </a:r>
          </a:p>
          <a:p>
            <a:pPr rtl="0">
              <a:buFont typeface="Arial" panose="020B0604020202020204" pitchFamily="34" charset="0"/>
              <a:buChar char="•"/>
            </a:pPr>
            <a:r>
              <a:rPr lang="fr-FR" sz="1400" dirty="0"/>
              <a:t>Par défaut, les ports de commutateur de couche 2 sont réglés sur l'auto dynamique (</a:t>
            </a:r>
            <a:r>
              <a:rPr lang="fr-FR" sz="1400" dirty="0" err="1"/>
              <a:t>trunking</a:t>
            </a:r>
            <a:r>
              <a:rPr lang="fr-FR" sz="1400" dirty="0"/>
              <a:t> activée). </a:t>
            </a:r>
          </a:p>
          <a:p>
            <a:pPr rtl="0">
              <a:buFont typeface="Arial" panose="020B0604020202020204" pitchFamily="34" charset="0"/>
              <a:buChar char="•"/>
            </a:pPr>
            <a:r>
              <a:rPr lang="fr-FR" sz="1400" dirty="0"/>
              <a:t>La méthode la plus simple et la plus efficace pour empêcher les attaques par débordement de la table d'adresses MAC consiste à activer la sécurité des ports. </a:t>
            </a:r>
          </a:p>
          <a:p>
            <a:pPr rtl="0">
              <a:buFont typeface="Arial" panose="020B0604020202020204" pitchFamily="34" charset="0"/>
              <a:buChar char="•"/>
            </a:pPr>
            <a:r>
              <a:rPr lang="fr-FR" sz="1400" dirty="0"/>
              <a:t>Le commutateur peut être configuré pour connaître les adresses MAC sur un port sécurisé de trois manières: configuré manuellement, appris dynamiquement et appris dynamiquement - collant. </a:t>
            </a:r>
          </a:p>
          <a:p>
            <a:pPr rtl="0">
              <a:buFont typeface="Arial" panose="020B0604020202020204" pitchFamily="34" charset="0"/>
              <a:buChar char="•"/>
            </a:pPr>
            <a:r>
              <a:rPr lang="fr-FR" sz="1400" dirty="0"/>
              <a:t>Si l'adresse MAC d'un périphérique connecté au port diffère de la liste des adresses sécurisées, une violation de port se produit. Par défaut, le port entre l’état </a:t>
            </a:r>
            <a:r>
              <a:rPr lang="fr-FR" sz="1400" dirty="0" err="1"/>
              <a:t>error-disabled</a:t>
            </a:r>
            <a:r>
              <a:rPr lang="fr-FR" sz="1400" dirty="0"/>
              <a:t>. Lorsqu'un port est placé dans l'état désactivé par erreur, aucun trafic n'est envoyé ou reçu sur ce port. </a:t>
            </a:r>
          </a:p>
          <a:p>
            <a:pPr rtl="0">
              <a:buFont typeface="Arial" panose="020B0604020202020204" pitchFamily="34" charset="0"/>
              <a:buChar char="•"/>
            </a:pPr>
            <a:r>
              <a:rPr lang="fr-FR" sz="1400" dirty="0"/>
              <a:t>Atténuez les attaques par sauts de VLAN en désactivant les négociations DTP, en désactivant les ports inutilisés, en définissant manuellement la jonction si nécessaire et en utilisant un VLAN natif autre que VLAN 1.</a:t>
            </a:r>
          </a:p>
          <a:p>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18126"/>
            <a:ext cx="9144000" cy="757551"/>
          </a:xfrm>
        </p:spPr>
        <p:txBody>
          <a:bodyPr/>
          <a:lstStyle/>
          <a:p>
            <a:pPr rtl="0">
              <a:lnSpc>
                <a:spcPct val="150000"/>
              </a:lnSpc>
            </a:pPr>
            <a:r>
              <a:rPr lang="fr-FR" sz="1400" dirty="0">
                <a:latin typeface="Arial" charset="0"/>
              </a:rPr>
              <a:t>Module pratique et quiz</a:t>
            </a:r>
            <a:r>
              <a:rPr lang="en-US" dirty="0">
                <a:latin typeface="Arial" charset="0"/>
              </a:rPr>
              <a:t/>
            </a:r>
            <a:br>
              <a:rPr lang="en-US" dirty="0">
                <a:latin typeface="Arial" charset="0"/>
              </a:rPr>
            </a:br>
            <a:r>
              <a:rPr lang="fr-FR" dirty="0">
                <a:latin typeface="Arial" charset="0"/>
              </a:rPr>
              <a:t>Qu'est-ce que j'ai appris dans ce module? (Suite)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2797EA73-3103-C348-9EE9-151275DED7CD}"/>
              </a:ext>
            </a:extLst>
          </p:cNvPr>
          <p:cNvSpPr>
            <a:spLocks noGrp="1"/>
          </p:cNvSpPr>
          <p:nvPr>
            <p:ph idx="1"/>
          </p:nvPr>
        </p:nvSpPr>
        <p:spPr>
          <a:xfrm>
            <a:off x="167117" y="1172598"/>
            <a:ext cx="8853286" cy="4155319"/>
          </a:xfrm>
        </p:spPr>
        <p:txBody>
          <a:bodyPr/>
          <a:lstStyle/>
          <a:p>
            <a:pPr rtl="0">
              <a:buFont typeface="Arial" panose="020B0604020202020204" pitchFamily="34" charset="0"/>
              <a:buChar char="•"/>
            </a:pPr>
            <a:r>
              <a:rPr lang="fr-FR" sz="1400" dirty="0"/>
              <a:t>L'objectif d'une attaque par insuffisance de </a:t>
            </a:r>
            <a:r>
              <a:rPr lang="fr-FR" sz="1400" dirty="0" err="1"/>
              <a:t>resources</a:t>
            </a:r>
            <a:r>
              <a:rPr lang="fr-FR" sz="1400" dirty="0"/>
              <a:t> DHCP est de créer un déni de service (</a:t>
            </a:r>
            <a:r>
              <a:rPr lang="fr-FR" sz="1400" dirty="0" err="1"/>
              <a:t>DoS</a:t>
            </a:r>
            <a:r>
              <a:rPr lang="fr-FR" sz="1400" dirty="0"/>
              <a:t>) pour connecter les clients. Les attaques par usurpation DHCP peuvent être contrecarrées au moyen de fonctions de surveillance DHCP sur les ports de confiance. </a:t>
            </a:r>
          </a:p>
          <a:p>
            <a:pPr rtl="0">
              <a:buFont typeface="Arial" panose="020B0604020202020204" pitchFamily="34" charset="0"/>
              <a:buChar char="•"/>
            </a:pPr>
            <a:r>
              <a:rPr lang="fr-FR" sz="1400" dirty="0"/>
              <a:t>La surveillance DHCP détermine si les messages DHCP proviennent d'une source approuvée ou non approuvée configurée par l'administrateur. Il filtre ensuite les messages DHCP et limite le débit du trafic DHCP provenant de sources non fiables. </a:t>
            </a:r>
          </a:p>
          <a:p>
            <a:pPr rtl="0">
              <a:buFont typeface="Arial" panose="020B0604020202020204" pitchFamily="34" charset="0"/>
              <a:buChar char="•"/>
            </a:pPr>
            <a:r>
              <a:rPr lang="fr-FR" sz="1400" dirty="0"/>
              <a:t>L'inspection ARP dynamique (DAI) nécessite la surveillance DHCP et aide à prévenir les attaques ARP en vérifiant le trafic ARP. </a:t>
            </a:r>
          </a:p>
          <a:p>
            <a:pPr rtl="0">
              <a:buFont typeface="Arial" panose="020B0604020202020204" pitchFamily="34" charset="0"/>
              <a:buChar char="•"/>
            </a:pPr>
            <a:r>
              <a:rPr lang="fr-FR" sz="1400" dirty="0"/>
              <a:t>Implémentez l'inspection ARP dynamique pour atténuer l'usurpation d'identité ARP et l'empoisonnement ARP.</a:t>
            </a:r>
          </a:p>
          <a:p>
            <a:pPr rtl="0">
              <a:buFont typeface="Arial" panose="020B0604020202020204" pitchFamily="34" charset="0"/>
              <a:buChar char="•"/>
            </a:pPr>
            <a:r>
              <a:rPr lang="fr-FR" sz="1400" dirty="0"/>
              <a:t>Pour atténuer les attaques de manipulation du protocole </a:t>
            </a:r>
            <a:r>
              <a:rPr lang="fr-FR" sz="1400" dirty="0" err="1"/>
              <a:t>Spanning</a:t>
            </a:r>
            <a:r>
              <a:rPr lang="fr-FR" sz="1400" dirty="0"/>
              <a:t> </a:t>
            </a:r>
            <a:r>
              <a:rPr lang="fr-FR" sz="1400" dirty="0" err="1"/>
              <a:t>Tree</a:t>
            </a:r>
            <a:r>
              <a:rPr lang="fr-FR" sz="1400" dirty="0"/>
              <a:t> (STP), utilisez </a:t>
            </a:r>
            <a:r>
              <a:rPr lang="fr-FR" sz="1400" dirty="0" err="1"/>
              <a:t>PortFast</a:t>
            </a:r>
            <a:r>
              <a:rPr lang="fr-FR" sz="1400" dirty="0"/>
              <a:t> et Bridge Protocol Data Unit (BPDU) </a:t>
            </a:r>
            <a:r>
              <a:rPr lang="fr-FR" sz="1400" dirty="0" err="1"/>
              <a:t>Guard</a:t>
            </a:r>
            <a:r>
              <a:rPr lang="fr-FR" sz="1400" dirty="0"/>
              <a:t>.</a:t>
            </a:r>
          </a:p>
          <a:p>
            <a:endParaRPr lang="en-US" sz="1400" dirty="0"/>
          </a:p>
        </p:txBody>
      </p:sp>
    </p:spTree>
    <p:custDataLst>
      <p:tags r:id="rId1"/>
    </p:custDataLst>
    <p:extLst>
      <p:ext uri="{BB962C8B-B14F-4D97-AF65-F5344CB8AC3E}">
        <p14:creationId xmlns:p14="http://schemas.microsoft.com/office/powerpoint/2010/main" val="97093746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rtl="0" eaLnBrk="1" hangingPunct="1"/>
            <a:r>
              <a:rPr lang="fr-FR" sz="1400">
                <a:latin typeface="Arial" charset="0"/>
              </a:rPr>
              <a:t>Module 11: LAN Security Concepts</a:t>
            </a:r>
            <a:r>
              <a:rPr lang="en-US" dirty="0">
                <a:latin typeface="Arial" charset="0"/>
              </a:rPr>
              <a:t/>
            </a:r>
            <a:br>
              <a:rPr lang="en-US" dirty="0">
                <a:latin typeface="Arial" charset="0"/>
              </a:rPr>
            </a:br>
            <a:r>
              <a:rPr lang="fr-FR">
                <a:latin typeface="Arial" charset="0"/>
              </a:rPr>
              <a:t>New Terms and Commands</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CE8C6162-D86A-9644-A0EE-E1EE5E7020B3}"/>
              </a:ext>
            </a:extLst>
          </p:cNvPr>
          <p:cNvSpPr>
            <a:spLocks noGrp="1"/>
          </p:cNvSpPr>
          <p:nvPr>
            <p:ph idx="1"/>
          </p:nvPr>
        </p:nvSpPr>
        <p:spPr>
          <a:xfrm>
            <a:off x="502411" y="732269"/>
            <a:ext cx="4069589" cy="3934981"/>
          </a:xfrm>
          <a:ln>
            <a:solidFill>
              <a:srgbClr val="000000"/>
            </a:solidFill>
          </a:ln>
        </p:spPr>
        <p:txBody>
          <a:bodyPr/>
          <a:lstStyle/>
          <a:p>
            <a:pPr rtl="0">
              <a:buFont typeface="Arial" panose="020B0604020202020204" pitchFamily="34" charset="0"/>
              <a:buChar char="•"/>
            </a:pPr>
            <a:r>
              <a:rPr lang="fr-FR" sz="1200" b="1"/>
              <a:t>interface range</a:t>
            </a:r>
          </a:p>
          <a:p>
            <a:pPr rtl="0">
              <a:buFont typeface="Arial" panose="020B0604020202020204" pitchFamily="34" charset="0"/>
              <a:buChar char="•"/>
            </a:pPr>
            <a:r>
              <a:rPr lang="fr-FR" sz="1200" b="1"/>
              <a:t>switchport port-security</a:t>
            </a:r>
          </a:p>
          <a:p>
            <a:pPr rtl="0">
              <a:buFont typeface="Arial" panose="020B0604020202020204" pitchFamily="34" charset="0"/>
              <a:buChar char="•"/>
            </a:pPr>
            <a:r>
              <a:rPr lang="fr-FR" sz="1200" b="1"/>
              <a:t>switchport port-security interface</a:t>
            </a:r>
          </a:p>
          <a:p>
            <a:pPr rtl="0">
              <a:buFont typeface="Arial" panose="020B0604020202020204" pitchFamily="34" charset="0"/>
              <a:buChar char="•"/>
            </a:pPr>
            <a:r>
              <a:rPr lang="fr-FR" sz="1200" b="1"/>
              <a:t>switchport port-security maximum</a:t>
            </a:r>
          </a:p>
          <a:p>
            <a:pPr rtl="0">
              <a:buFont typeface="Arial" panose="020B0604020202020204" pitchFamily="34" charset="0"/>
              <a:buChar char="•"/>
            </a:pPr>
            <a:r>
              <a:rPr lang="fr-FR" sz="1200" b="1"/>
              <a:t>switchport port-security mac-address</a:t>
            </a:r>
          </a:p>
          <a:p>
            <a:pPr rtl="0">
              <a:buFont typeface="Arial" panose="020B0604020202020204" pitchFamily="34" charset="0"/>
              <a:buChar char="•"/>
            </a:pPr>
            <a:r>
              <a:rPr lang="fr-FR" sz="1200" b="1"/>
              <a:t>switchport port-security mac-address sticky</a:t>
            </a:r>
          </a:p>
          <a:p>
            <a:pPr rtl="0">
              <a:buFont typeface="Arial" panose="020B0604020202020204" pitchFamily="34" charset="0"/>
              <a:buChar char="•"/>
            </a:pPr>
            <a:r>
              <a:rPr lang="fr-FR" sz="1200" b="1"/>
              <a:t>switchport port-security aging time #</a:t>
            </a:r>
          </a:p>
          <a:p>
            <a:pPr rtl="0">
              <a:buFont typeface="Arial" panose="020B0604020202020204" pitchFamily="34" charset="0"/>
              <a:buChar char="•"/>
            </a:pPr>
            <a:r>
              <a:rPr lang="fr-FR" sz="1200" b="1"/>
              <a:t>switchport port-security aging type </a:t>
            </a:r>
          </a:p>
          <a:p>
            <a:pPr rtl="0">
              <a:buFont typeface="Arial" panose="020B0604020202020204" pitchFamily="34" charset="0"/>
              <a:buChar char="•"/>
            </a:pPr>
            <a:r>
              <a:rPr lang="fr-FR" sz="1200" b="1"/>
              <a:t>switchport port-security violation</a:t>
            </a:r>
          </a:p>
          <a:p>
            <a:pPr rtl="0">
              <a:buFont typeface="Arial" panose="020B0604020202020204" pitchFamily="34" charset="0"/>
              <a:buChar char="•"/>
            </a:pPr>
            <a:r>
              <a:rPr lang="fr-FR" sz="1200" b="1"/>
              <a:t>show switchport port-security</a:t>
            </a:r>
          </a:p>
          <a:p>
            <a:pPr rtl="0">
              <a:buFont typeface="Arial" panose="020B0604020202020204" pitchFamily="34" charset="0"/>
              <a:buChar char="•"/>
            </a:pPr>
            <a:r>
              <a:rPr lang="fr-FR" sz="1200" b="1"/>
              <a:t>switchport mode access|trunk</a:t>
            </a:r>
          </a:p>
          <a:p>
            <a:pPr rtl="0">
              <a:buFont typeface="Arial" panose="020B0604020202020204" pitchFamily="34" charset="0"/>
              <a:buChar char="•"/>
            </a:pPr>
            <a:r>
              <a:rPr lang="fr-FR" sz="1200" b="1"/>
              <a:t>switchport nonegotiate</a:t>
            </a:r>
          </a:p>
        </p:txBody>
      </p:sp>
      <p:sp>
        <p:nvSpPr>
          <p:cNvPr id="6" name="Content Placeholder 2">
            <a:extLst>
              <a:ext uri="{FF2B5EF4-FFF2-40B4-BE49-F238E27FC236}">
                <a16:creationId xmlns:a16="http://schemas.microsoft.com/office/drawing/2014/main" xmlns:c15="http://schemas.microsoft.com/office/drawing/2012/chart" xmlns:c="http://schemas.openxmlformats.org/drawingml/2006/chart" xmlns="" id="{B1627BFE-6B32-CC4C-95DE-D9696B38972C}"/>
              </a:ext>
            </a:extLst>
          </p:cNvPr>
          <p:cNvSpPr txBox="1">
            <a:spLocks/>
          </p:cNvSpPr>
          <p:nvPr/>
        </p:nvSpPr>
        <p:spPr bwMode="auto">
          <a:xfrm>
            <a:off x="4572000" y="732268"/>
            <a:ext cx="4069589" cy="393498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buFont typeface="Arial" panose="020B0604020202020204" pitchFamily="34" charset="0"/>
              <a:buChar char="•"/>
            </a:pPr>
            <a:r>
              <a:rPr lang="fr-FR" sz="1200" b="1"/>
              <a:t>switchport trunk native vlan #</a:t>
            </a:r>
          </a:p>
          <a:p>
            <a:pPr rtl="0">
              <a:buFont typeface="Arial" panose="020B0604020202020204" pitchFamily="34" charset="0"/>
              <a:buChar char="•"/>
            </a:pPr>
            <a:r>
              <a:rPr lang="fr-FR" sz="1200" b="1"/>
              <a:t>ip dhcp snooping</a:t>
            </a:r>
          </a:p>
          <a:p>
            <a:pPr rtl="0">
              <a:buFont typeface="Arial" panose="020B0604020202020204" pitchFamily="34" charset="0"/>
              <a:buChar char="•"/>
            </a:pPr>
            <a:r>
              <a:rPr lang="fr-FR" sz="1200" b="1"/>
              <a:t>ip dhcp snooping vlan #</a:t>
            </a:r>
          </a:p>
          <a:p>
            <a:pPr rtl="0">
              <a:buFont typeface="Arial" panose="020B0604020202020204" pitchFamily="34" charset="0"/>
              <a:buChar char="•"/>
            </a:pPr>
            <a:r>
              <a:rPr lang="fr-FR" sz="1200" b="1"/>
              <a:t>ip dhcp snooping limit rate</a:t>
            </a:r>
          </a:p>
          <a:p>
            <a:pPr rtl="0">
              <a:buFont typeface="Arial" panose="020B0604020202020204" pitchFamily="34" charset="0"/>
              <a:buChar char="•"/>
            </a:pPr>
            <a:r>
              <a:rPr lang="fr-FR" sz="1200" b="1"/>
              <a:t>show ip dhcp snooping</a:t>
            </a:r>
          </a:p>
          <a:p>
            <a:pPr rtl="0">
              <a:buFont typeface="Arial" panose="020B0604020202020204" pitchFamily="34" charset="0"/>
              <a:buChar char="•"/>
            </a:pPr>
            <a:r>
              <a:rPr lang="fr-FR" sz="1200" b="1"/>
              <a:t>ip arp inspection vlan #</a:t>
            </a:r>
          </a:p>
          <a:p>
            <a:pPr rtl="0">
              <a:buFont typeface="Arial" panose="020B0604020202020204" pitchFamily="34" charset="0"/>
              <a:buChar char="•"/>
            </a:pPr>
            <a:r>
              <a:rPr lang="fr-FR" sz="1200" b="1"/>
              <a:t>ip dhcp snooping trust</a:t>
            </a:r>
          </a:p>
          <a:p>
            <a:pPr rtl="0">
              <a:buFont typeface="Arial" panose="020B0604020202020204" pitchFamily="34" charset="0"/>
              <a:buChar char="•"/>
            </a:pPr>
            <a:r>
              <a:rPr lang="fr-FR" sz="1200" b="1"/>
              <a:t>ip arp inspection trust</a:t>
            </a:r>
          </a:p>
          <a:p>
            <a:pPr rtl="0">
              <a:buFont typeface="Arial" panose="020B0604020202020204" pitchFamily="34" charset="0"/>
              <a:buChar char="•"/>
            </a:pPr>
            <a:r>
              <a:rPr lang="fr-FR" sz="1200" b="1"/>
              <a:t>ip arp inspection validate</a:t>
            </a:r>
          </a:p>
          <a:p>
            <a:pPr rtl="0">
              <a:buFont typeface="Arial" panose="020B0604020202020204" pitchFamily="34" charset="0"/>
              <a:buChar char="•"/>
            </a:pPr>
            <a:r>
              <a:rPr lang="fr-FR" sz="1200" b="1"/>
              <a:t>spanning-tree portfast {default}</a:t>
            </a:r>
          </a:p>
          <a:p>
            <a:pPr rtl="0">
              <a:buFont typeface="Arial" panose="020B0604020202020204" pitchFamily="34" charset="0"/>
              <a:buChar char="•"/>
            </a:pPr>
            <a:r>
              <a:rPr lang="fr-FR" sz="1200" b="1"/>
              <a:t>spanning-tree bpduguard enable</a:t>
            </a:r>
          </a:p>
          <a:p>
            <a:pPr rtl="0">
              <a:buFont typeface="Arial" panose="020B0604020202020204" pitchFamily="34" charset="0"/>
              <a:buChar char="•"/>
            </a:pPr>
            <a:r>
              <a:rPr lang="fr-FR" sz="1200" b="1"/>
              <a:t>spanning-tree porfast bpduguard default</a:t>
            </a:r>
          </a:p>
        </p:txBody>
      </p:sp>
    </p:spTree>
    <p:custDataLst>
      <p:tags r:id="rId1"/>
    </p:custDataLst>
    <p:extLst>
      <p:ext uri="{BB962C8B-B14F-4D97-AF65-F5344CB8AC3E}">
        <p14:creationId xmlns:p14="http://schemas.microsoft.com/office/powerpoint/2010/main" val="615709432"/>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fr-FR"/>
              <a:t>Module 11: Activities</a:t>
            </a:r>
          </a:p>
        </p:txBody>
      </p:sp>
      <p:sp>
        <p:nvSpPr>
          <p:cNvPr id="6147" name="Rectangle 34"/>
          <p:cNvSpPr>
            <a:spLocks noGrp="1" noChangeArrowheads="1"/>
          </p:cNvSpPr>
          <p:nvPr>
            <p:ph idx="1"/>
          </p:nvPr>
        </p:nvSpPr>
        <p:spPr>
          <a:xfrm>
            <a:off x="144065" y="733629"/>
            <a:ext cx="8695135" cy="348414"/>
          </a:xfrm>
        </p:spPr>
        <p:txBody>
          <a:bodyPr/>
          <a:lstStyle/>
          <a:p>
            <a:pPr marL="0" indent="0" rtl="0">
              <a:spcBef>
                <a:spcPct val="30000"/>
              </a:spcBef>
              <a:buNone/>
            </a:pPr>
            <a:r>
              <a:rPr lang="fr-FR"/>
              <a:t>What activities are associated with this module?</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556173724"/>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c15="http://schemas.microsoft.com/office/drawing/2012/chart" xmlns:c="http://schemas.openxmlformats.org/drawingml/2006/chart" xmlns="" val="20001"/>
                    </a:ext>
                  </a:extLst>
                </a:gridCol>
                <a:gridCol w="1857736">
                  <a:extLst>
                    <a:ext uri="{9D8B030D-6E8A-4147-A177-3AD203B41FA5}">
                      <a16:colId xmlns:a16="http://schemas.microsoft.com/office/drawing/2014/main" xmlns:c15="http://schemas.microsoft.com/office/drawing/2012/chart" xmlns:c="http://schemas.openxmlformats.org/drawingml/2006/chart" xmlns="" val="3156509146"/>
                    </a:ext>
                  </a:extLst>
                </a:gridCol>
                <a:gridCol w="4080076">
                  <a:extLst>
                    <a:ext uri="{9D8B030D-6E8A-4147-A177-3AD203B41FA5}">
                      <a16:colId xmlns:a16="http://schemas.microsoft.com/office/drawing/2014/main" xmlns:c15="http://schemas.microsoft.com/office/drawing/2012/chart" xmlns:c="http://schemas.openxmlformats.org/drawingml/2006/chart" xmlns="" val="20002"/>
                    </a:ext>
                  </a:extLst>
                </a:gridCol>
                <a:gridCol w="1161873">
                  <a:extLst>
                    <a:ext uri="{9D8B030D-6E8A-4147-A177-3AD203B41FA5}">
                      <a16:colId xmlns:a16="http://schemas.microsoft.com/office/drawing/2014/main" xmlns:c15="http://schemas.microsoft.com/office/drawing/2012/chart" xmlns:c="http://schemas.openxmlformats.org/drawingml/2006/chart"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0"/>
                  </a:ext>
                </a:extLst>
              </a:tr>
              <a:tr h="350784">
                <a:tc>
                  <a:txBody>
                    <a:bodyPr/>
                    <a:lstStyle/>
                    <a:p>
                      <a:pPr algn="ctr" rtl="0"/>
                      <a:r>
                        <a:rPr lang="fr-FR" sz="1100">
                          <a:solidFill>
                            <a:srgbClr val="000000"/>
                          </a:solidFill>
                        </a:rPr>
                        <a:t>11.1.9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rtl="0"/>
                      <a:r>
                        <a:rPr lang="fr-FR" sz="1100">
                          <a:solidFill>
                            <a:srgbClr val="000000"/>
                          </a:solidFill>
                        </a:rPr>
                        <a:t>Implement Port Security</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1"/>
                  </a:ext>
                </a:extLst>
              </a:tr>
              <a:tr h="350784">
                <a:tc>
                  <a:txBody>
                    <a:bodyPr/>
                    <a:lstStyle/>
                    <a:p>
                      <a:pPr algn="ctr" rtl="0"/>
                      <a:r>
                        <a:rPr lang="fr-FR" sz="1100">
                          <a:solidFill>
                            <a:srgbClr val="000000"/>
                          </a:solidFill>
                        </a:rPr>
                        <a:t>11.1.10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rtl="0"/>
                      <a:r>
                        <a:rPr lang="fr-FR" sz="1100">
                          <a:solidFill>
                            <a:srgbClr val="000000"/>
                          </a:solidFill>
                        </a:rPr>
                        <a:t>Implement Port Security</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6"/>
                  </a:ext>
                </a:extLst>
              </a:tr>
              <a:tr h="350784">
                <a:tc>
                  <a:txBody>
                    <a:bodyPr/>
                    <a:lstStyle/>
                    <a:p>
                      <a:pPr algn="ctr" rtl="0"/>
                      <a:r>
                        <a:rPr lang="fr-FR" sz="1100">
                          <a:solidFill>
                            <a:srgbClr val="000000"/>
                          </a:solidFill>
                        </a:rPr>
                        <a:t>11.2.3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Mitigate VLAN Hopping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8"/>
                  </a:ext>
                </a:extLst>
              </a:tr>
              <a:tr h="350784">
                <a:tc>
                  <a:txBody>
                    <a:bodyPr/>
                    <a:lstStyle/>
                    <a:p>
                      <a:pPr algn="ctr" rtl="0"/>
                      <a:r>
                        <a:rPr lang="fr-FR" sz="1100">
                          <a:solidFill>
                            <a:srgbClr val="000000"/>
                          </a:solidFill>
                        </a:rPr>
                        <a:t>11.3.5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Mitigate DHCP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2582900979"/>
                  </a:ext>
                </a:extLst>
              </a:tr>
              <a:tr h="350784">
                <a:tc>
                  <a:txBody>
                    <a:bodyPr/>
                    <a:lstStyle/>
                    <a:p>
                      <a:pPr algn="ctr" rtl="0"/>
                      <a:r>
                        <a:rPr lang="fr-FR" sz="1100">
                          <a:solidFill>
                            <a:srgbClr val="000000"/>
                          </a:solidFill>
                        </a:rPr>
                        <a:t>11.4.4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Mitigate ARP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522544737"/>
                  </a:ext>
                </a:extLst>
              </a:tr>
              <a:tr h="350784">
                <a:tc>
                  <a:txBody>
                    <a:bodyPr/>
                    <a:lstStyle/>
                    <a:p>
                      <a:pPr algn="ctr" rtl="0"/>
                      <a:r>
                        <a:rPr lang="fr-FR" sz="1100">
                          <a:solidFill>
                            <a:srgbClr val="000000"/>
                          </a:solidFill>
                        </a:rPr>
                        <a:t>11.5.4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Mitigate STP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001172460"/>
                  </a:ext>
                </a:extLst>
              </a:tr>
              <a:tr h="350784">
                <a:tc>
                  <a:txBody>
                    <a:bodyPr/>
                    <a:lstStyle/>
                    <a:p>
                      <a:pPr algn="ctr" rtl="0"/>
                      <a:r>
                        <a:rPr lang="fr-FR" sz="1100">
                          <a:solidFill>
                            <a:srgbClr val="000000"/>
                          </a:solidFill>
                        </a:rPr>
                        <a:t>11.6.1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Switch Security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22206681"/>
                  </a:ext>
                </a:extLst>
              </a:tr>
              <a:tr h="350784">
                <a:tc>
                  <a:txBody>
                    <a:bodyPr/>
                    <a:lstStyle/>
                    <a:p>
                      <a:pPr algn="ctr" rtl="0"/>
                      <a:r>
                        <a:rPr lang="fr-FR" sz="1100">
                          <a:solidFill>
                            <a:srgbClr val="000000"/>
                          </a:solidFill>
                        </a:rPr>
                        <a:t>11.6.2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Switch Security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406068602"/>
                  </a:ext>
                </a:extLst>
              </a:tr>
            </a:tbl>
          </a:graphicData>
        </a:graphic>
      </p:graphicFrame>
    </p:spTree>
    <p:custDataLst>
      <p:tags r:id="rId1"/>
    </p:custDataLst>
    <p:extLst>
      <p:ext uri="{BB962C8B-B14F-4D97-AF65-F5344CB8AC3E}">
        <p14:creationId xmlns:p14="http://schemas.microsoft.com/office/powerpoint/2010/main" val="370247952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11: Best Practices</a:t>
            </a:r>
          </a:p>
        </p:txBody>
      </p:sp>
      <p:sp>
        <p:nvSpPr>
          <p:cNvPr id="11266" name="Rectangle 34"/>
          <p:cNvSpPr>
            <a:spLocks noGrp="1" noChangeArrowheads="1"/>
          </p:cNvSpPr>
          <p:nvPr>
            <p:ph idx="1"/>
          </p:nvPr>
        </p:nvSpPr>
        <p:spPr>
          <a:xfrm>
            <a:off x="145357" y="646544"/>
            <a:ext cx="8853286" cy="4155319"/>
          </a:xfrm>
        </p:spPr>
        <p:txBody>
          <a:bodyPr/>
          <a:lstStyle/>
          <a:p>
            <a:pPr marL="0" indent="0" rtl="0">
              <a:lnSpc>
                <a:spcPct val="85000"/>
              </a:lnSpc>
              <a:spcBef>
                <a:spcPct val="30000"/>
              </a:spcBef>
              <a:buNone/>
            </a:pPr>
            <a:r>
              <a:rPr lang="fr-FR" sz="1600"/>
              <a:t>Prior to teaching Module 11, the instructor should:</a:t>
            </a:r>
          </a:p>
          <a:p>
            <a:pPr rtl="0">
              <a:lnSpc>
                <a:spcPct val="85000"/>
              </a:lnSpc>
              <a:spcBef>
                <a:spcPct val="30000"/>
              </a:spcBef>
              <a:buFont typeface="Arial" panose="020B0604020202020204" pitchFamily="34" charset="0"/>
              <a:buChar char="•"/>
            </a:pPr>
            <a:r>
              <a:rPr lang="fr-FR" sz="1600"/>
              <a:t>Review the activities and assessments for this module.</a:t>
            </a:r>
          </a:p>
          <a:p>
            <a:pPr rtl="0">
              <a:lnSpc>
                <a:spcPct val="85000"/>
              </a:lnSpc>
              <a:spcBef>
                <a:spcPct val="30000"/>
              </a:spcBef>
              <a:buFont typeface="Arial" panose="020B0604020202020204" pitchFamily="34" charset="0"/>
              <a:buChar char="•"/>
            </a:pPr>
            <a:r>
              <a:rPr lang="fr-FR" sz="1600"/>
              <a:t>Try to include as many questions as possible to keep students engaged during classroom presentation.</a:t>
            </a:r>
          </a:p>
          <a:p>
            <a:pPr marL="0" indent="0" rtl="0">
              <a:lnSpc>
                <a:spcPct val="85000"/>
              </a:lnSpc>
              <a:spcBef>
                <a:spcPct val="30000"/>
              </a:spcBef>
              <a:buNone/>
            </a:pPr>
            <a:r>
              <a:rPr lang="fr-FR" sz="1600"/>
              <a:t>Topic 11.1</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How might port security cause problems for legitimate users?</a:t>
            </a:r>
          </a:p>
          <a:p>
            <a:pPr lvl="2" rtl="0">
              <a:lnSpc>
                <a:spcPct val="85000"/>
              </a:lnSpc>
              <a:spcBef>
                <a:spcPct val="30000"/>
              </a:spcBef>
            </a:pPr>
            <a:r>
              <a:rPr lang="fr-FR" sz="1600"/>
              <a:t>What port security violation mode seems to be the most effective for general deployment and why?</a:t>
            </a:r>
          </a:p>
          <a:p>
            <a:pPr marL="0" indent="0" rtl="0">
              <a:lnSpc>
                <a:spcPct val="85000"/>
              </a:lnSpc>
              <a:spcBef>
                <a:spcPct val="30000"/>
              </a:spcBef>
              <a:buNone/>
            </a:pPr>
            <a:r>
              <a:rPr lang="fr-FR" sz="1600"/>
              <a:t>Topic 11.2</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Is there a downside to configuring ports as static access or static trunk?</a:t>
            </a:r>
          </a:p>
          <a:p>
            <a:pPr lvl="2" rtl="0">
              <a:lnSpc>
                <a:spcPct val="85000"/>
              </a:lnSpc>
              <a:spcBef>
                <a:spcPct val="30000"/>
              </a:spcBef>
            </a:pPr>
            <a:r>
              <a:rPr lang="fr-FR" sz="1600"/>
              <a:t>What benefit do you think is provided by designating an organization-wide native VLAN?</a:t>
            </a:r>
          </a:p>
          <a:p>
            <a:pPr>
              <a:lnSpc>
                <a:spcPct val="85000"/>
              </a:lnSpc>
              <a:spcBef>
                <a:spcPct val="30000"/>
              </a:spcBef>
              <a:buFont typeface="Arial" panose="020B0604020202020204" pitchFamily="34" charset="0"/>
              <a:buChar char="•"/>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7329572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11: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sz="1400"/>
              <a:t>Topic 11.3</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How could DHCP Snooping negatively impact a user who is authorized to connect to the LAN?</a:t>
            </a:r>
          </a:p>
          <a:p>
            <a:pPr lvl="2" rtl="0">
              <a:lnSpc>
                <a:spcPct val="85000"/>
              </a:lnSpc>
              <a:spcBef>
                <a:spcPct val="30000"/>
              </a:spcBef>
            </a:pPr>
            <a:r>
              <a:rPr lang="fr-FR" sz="1400"/>
              <a:t>What is it about the data that DHCP Snooping collects that is so foundational to other LAN security mechanisms?</a:t>
            </a:r>
          </a:p>
          <a:p>
            <a:pPr marL="0" indent="0" rtl="0">
              <a:lnSpc>
                <a:spcPct val="85000"/>
              </a:lnSpc>
              <a:spcBef>
                <a:spcPct val="30000"/>
              </a:spcBef>
              <a:buNone/>
            </a:pPr>
            <a:r>
              <a:rPr lang="fr-FR" sz="1400"/>
              <a:t>Topic 11.4</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What cold happen if another device pretends to be the default gateway in a LAN?</a:t>
            </a:r>
          </a:p>
          <a:p>
            <a:pPr lvl="2" rtl="0">
              <a:lnSpc>
                <a:spcPct val="85000"/>
              </a:lnSpc>
              <a:spcBef>
                <a:spcPct val="30000"/>
              </a:spcBef>
            </a:pPr>
            <a:r>
              <a:rPr lang="fr-FR" sz="1400"/>
              <a:t>Why do you think ports facing upstream are typically configured as trusted for Dynamic ARP Inspection?</a:t>
            </a:r>
          </a:p>
          <a:p>
            <a:pPr marL="0" indent="0" rtl="0">
              <a:lnSpc>
                <a:spcPct val="85000"/>
              </a:lnSpc>
              <a:spcBef>
                <a:spcPct val="30000"/>
              </a:spcBef>
              <a:buNone/>
            </a:pPr>
            <a:r>
              <a:rPr lang="fr-FR" sz="1400"/>
              <a:t>Topic 11.5</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What benefit does PortFast provide to the ordinary connected user?</a:t>
            </a:r>
          </a:p>
          <a:p>
            <a:pPr lvl="2" rtl="0">
              <a:lnSpc>
                <a:spcPct val="85000"/>
              </a:lnSpc>
              <a:spcBef>
                <a:spcPct val="30000"/>
              </a:spcBef>
            </a:pPr>
            <a:r>
              <a:rPr lang="fr-FR" sz="1400"/>
              <a:t>Why does PortFast not error-disable an interface where it receives a spanning-tree BPDU?</a:t>
            </a:r>
          </a:p>
          <a:p>
            <a:pPr marL="261937" lvl="2" indent="0">
              <a:lnSpc>
                <a:spcPct val="85000"/>
              </a:lnSpc>
              <a:spcBef>
                <a:spcPct val="30000"/>
              </a:spcBef>
              <a:buNone/>
            </a:pPr>
            <a:endParaRPr lang="en-US" sz="1400" dirty="0"/>
          </a:p>
          <a:p>
            <a:pPr lvl="2">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95289607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dirty="0">
                <a:solidFill>
                  <a:schemeClr val="accent5">
                    <a:lumMod val="40000"/>
                    <a:lumOff val="60000"/>
                  </a:schemeClr>
                </a:solidFill>
              </a:rPr>
              <a:t>Module 11 : Configuration de la sécurité du commutateur</a:t>
            </a:r>
          </a:p>
        </p:txBody>
      </p:sp>
      <p:sp>
        <p:nvSpPr>
          <p:cNvPr id="10" name="Subtitle 6"/>
          <p:cNvSpPr>
            <a:spLocks noGrp="1"/>
          </p:cNvSpPr>
          <p:nvPr>
            <p:ph type="subTitle" idx="1"/>
          </p:nvPr>
        </p:nvSpPr>
        <p:spPr>
          <a:xfrm>
            <a:off x="561257" y="3182381"/>
            <a:ext cx="5253124" cy="902174"/>
          </a:xfrm>
        </p:spPr>
        <p:txBody>
          <a:bodyPr/>
          <a:lstStyle/>
          <a:p>
            <a:pPr rtl="0"/>
            <a:r>
              <a:rPr lang="fr-FR" dirty="0">
                <a:solidFill>
                  <a:schemeClr val="accent5">
                    <a:lumMod val="40000"/>
                    <a:lumOff val="60000"/>
                  </a:schemeClr>
                </a:solidFill>
              </a:rPr>
              <a:t>Notions de base </a:t>
            </a:r>
            <a:r>
              <a:rPr lang="fr-FR" dirty="0" smtClean="0">
                <a:solidFill>
                  <a:schemeClr val="accent5">
                    <a:lumMod val="40000"/>
                    <a:lumOff val="60000"/>
                  </a:schemeClr>
                </a:solidFill>
              </a:rPr>
              <a:t>sur la </a:t>
            </a:r>
            <a:r>
              <a:rPr lang="fr-FR" dirty="0">
                <a:solidFill>
                  <a:schemeClr val="accent5">
                    <a:lumMod val="40000"/>
                    <a:lumOff val="60000"/>
                  </a:schemeClr>
                </a:solidFill>
              </a:rPr>
              <a:t>commutation, </a:t>
            </a:r>
            <a:r>
              <a:rPr lang="fr-FR" dirty="0" smtClean="0">
                <a:solidFill>
                  <a:schemeClr val="accent5">
                    <a:lumMod val="40000"/>
                    <a:lumOff val="60000"/>
                  </a:schemeClr>
                </a:solidFill>
              </a:rPr>
              <a:t>le routage </a:t>
            </a:r>
            <a:r>
              <a:rPr lang="fr-FR" dirty="0">
                <a:solidFill>
                  <a:schemeClr val="accent5">
                    <a:lumMod val="40000"/>
                    <a:lumOff val="60000"/>
                  </a:schemeClr>
                </a:solidFill>
              </a:rPr>
              <a:t>et </a:t>
            </a:r>
            <a:r>
              <a:rPr lang="fr-FR" dirty="0" smtClean="0">
                <a:solidFill>
                  <a:schemeClr val="accent5">
                    <a:lumMod val="40000"/>
                    <a:lumOff val="60000"/>
                  </a:schemeClr>
                </a:solidFill>
              </a:rPr>
              <a:t>le sans </a:t>
            </a:r>
            <a:r>
              <a:rPr lang="fr-FR" dirty="0">
                <a:solidFill>
                  <a:schemeClr val="accent5">
                    <a:lumMod val="40000"/>
                    <a:lumOff val="60000"/>
                  </a:schemeClr>
                </a:solidFill>
              </a:rPr>
              <a:t>fil v7.0 (SRWE)</a:t>
            </a:r>
          </a:p>
          <a:p>
            <a:endParaRPr lang="en-US" dirty="0"/>
          </a:p>
        </p:txBody>
      </p:sp>
    </p:spTree>
    <p:custDataLst>
      <p:tags r:id="rId1"/>
    </p:custDataLst>
    <p:extLst>
      <p:ext uri="{BB962C8B-B14F-4D97-AF65-F5344CB8AC3E}">
        <p14:creationId xmlns:p14="http://schemas.microsoft.com/office/powerpoint/2010/main" val="48253779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4923</TotalTime>
  <Words>5011</Words>
  <Application>Microsoft Office PowerPoint</Application>
  <PresentationFormat>On-screen Show (16:9)</PresentationFormat>
  <Paragraphs>621</Paragraphs>
  <Slides>57</Slides>
  <Notes>55</Notes>
  <HiddenSlides>8</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Theme</vt:lpstr>
      <vt:lpstr>Module 11 : Configuration de la sécurité du commutateur</vt:lpstr>
      <vt:lpstr>Instructor Materials – Module 11 Planning Guide</vt:lpstr>
      <vt:lpstr>What to Expect in this Module</vt:lpstr>
      <vt:lpstr>What to Expect in this Module (Cont.)</vt:lpstr>
      <vt:lpstr>Check Your Understanding</vt:lpstr>
      <vt:lpstr>Module 11: Activities</vt:lpstr>
      <vt:lpstr>Module 11: Best Practices</vt:lpstr>
      <vt:lpstr>Module 11: Best Practices (Cont.)</vt:lpstr>
      <vt:lpstr>Module 11 : Configuration de la sécurité du commutateur</vt:lpstr>
      <vt:lpstr>Objectifs de ce module</vt:lpstr>
      <vt:lpstr>11.1 Mettre en oeuvre la sécurité des ports</vt:lpstr>
      <vt:lpstr>Mettre en œuvre la sécurité des ports Ports inutilisés sécurisés</vt:lpstr>
      <vt:lpstr>Mettre en œuvre la sécurité des ports Atténuer les attaques de table d'adresses MAC</vt:lpstr>
      <vt:lpstr>Mettre en œuvre la sécurité des ports Activer la sécurité des ports</vt:lpstr>
      <vt:lpstr>Mettre en œuvre la sécurité des ports Activer la sécurité des ports (Suite)</vt:lpstr>
      <vt:lpstr>Mettre en œuvre la sécurité des ports Activer la sécurité des ports (Suite)</vt:lpstr>
      <vt:lpstr>Mettre en œuvre la sécurité des ports Limiter et apprendre les adresses MAC</vt:lpstr>
      <vt:lpstr>Mettre en œuvre la sécurité des ports Limiter et apprendre les adresses MAC (Suite)</vt:lpstr>
      <vt:lpstr>Mettre en œuvre la sécurité des ports Limiter et apprendre les adresses MAC(Suite)</vt:lpstr>
      <vt:lpstr>Mettre en œuvre la sécurité des ports Obsolescence de la sécurité des ports (suite)</vt:lpstr>
      <vt:lpstr>Mettre en œuvre la sécurité des ports Obsolescence de la sécurité des ports (suite)</vt:lpstr>
      <vt:lpstr>Mettre en œuvre la sécurité des ports Modes de violation de la sécurité des ports</vt:lpstr>
      <vt:lpstr>Mettre en œuvre la sécurité des ports Modes de violation de la sécurité des ports (suite)</vt:lpstr>
      <vt:lpstr>Mettre en œuvre la sécurité des ports Ports en état désactivé par erreur</vt:lpstr>
      <vt:lpstr>Mettre en œuvre la sécurité des ports Ports en état désactivé par erreur (suite)</vt:lpstr>
      <vt:lpstr>Mettre en œuvre la sécurité des ports Vérifier la sécurité des ports</vt:lpstr>
      <vt:lpstr>Mettre en œuvre la sécurité des ports Vérifier la sécurité des ports(suite)</vt:lpstr>
      <vt:lpstr>Mettre en œuvre la sécurité des ports Vérifier la sécurité des ports(suite)</vt:lpstr>
      <vt:lpstr>Mettre en œuvre la sécurité des ports Vérifier la sécurité des ports(suite)</vt:lpstr>
      <vt:lpstr>Mettre en œuvre la sécurité des ports Packet Tracer – Mettre en œuvre la sécurité des ports</vt:lpstr>
      <vt:lpstr>11.2 Atténuer les attaques VLAN</vt:lpstr>
      <vt:lpstr>Atténuer les attaques VLAN Revue des attaques VLAN</vt:lpstr>
      <vt:lpstr>Atténuer les attaques VLAN Étapes pour atténuer les attaques de saut de VLAN</vt:lpstr>
      <vt:lpstr>11.3 Atténuer les attaques DHCP</vt:lpstr>
      <vt:lpstr>Atténuer les attaques DHCP Revue d'attaque DHCP</vt:lpstr>
      <vt:lpstr>Atténuer les attaques DHCP Surveillance du DHCP</vt:lpstr>
      <vt:lpstr>Atténuer les attaques DHCP Étapes pour implémenter la surveillance DHCP</vt:lpstr>
      <vt:lpstr>Atténuer les attaques DHCP Exemple de configuration de surveillance DHCP</vt:lpstr>
      <vt:lpstr>Atténuer les attaques DHCP Exemple de configuration de surveillance DHCP</vt:lpstr>
      <vt:lpstr>11.4 Atténuer les attaques d'ARP</vt:lpstr>
      <vt:lpstr>Atténuer les attaques d'ARP Inspection ARP dynamique</vt:lpstr>
      <vt:lpstr>Atténuer les attaques d'ARP Directives d'implémentation DAI</vt:lpstr>
      <vt:lpstr>Atténuer les attaques ARP Exemple de configuration DAI</vt:lpstr>
      <vt:lpstr>Atténuer les attaques ARP Exemple de configuration DAI (suite)</vt:lpstr>
      <vt:lpstr>Atténuer les attaques ARP Exemple de configuration DAI (suite)</vt:lpstr>
      <vt:lpstr>11.5 Atténuer les attaques STP</vt:lpstr>
      <vt:lpstr>Atténuer les attaques STP PortFast et BPDU Guard</vt:lpstr>
      <vt:lpstr>Atténuer les attaques STP Configurer PortFast</vt:lpstr>
      <vt:lpstr>Atténuer les attaques STP Configurer PortFast (suite)</vt:lpstr>
      <vt:lpstr>Atténuer les attaques STP Configurer BPDU Guard</vt:lpstr>
      <vt:lpstr>11.6 Module pratique et questionnaire</vt:lpstr>
      <vt:lpstr>Module pratique et questionnaire Packet Tracer - Configuration de la Sécurité de Commutateur</vt:lpstr>
      <vt:lpstr>Module pratique et questionnaire Travail pratique – Configuration de la sécurité du commutateur</vt:lpstr>
      <vt:lpstr>Module pratique et questionnaire Qu'est-ce que j'ai appris dans ce module?</vt:lpstr>
      <vt:lpstr>Module pratique et quiz Qu'est-ce que j'ai appris dans ce module? (Suite)</vt:lpstr>
      <vt:lpstr>Module 11: LAN Security Concepts New Terms and Commands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Rasha Ismail</cp:lastModifiedBy>
  <cp:revision>319</cp:revision>
  <dcterms:created xsi:type="dcterms:W3CDTF">2019-10-18T06:21:22Z</dcterms:created>
  <dcterms:modified xsi:type="dcterms:W3CDTF">2020-05-02T22:18:19Z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